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7"/>
  </p:notesMasterIdLst>
  <p:sldIdLst>
    <p:sldId id="256" r:id="rId2"/>
    <p:sldId id="776" r:id="rId3"/>
    <p:sldId id="263" r:id="rId4"/>
    <p:sldId id="777" r:id="rId5"/>
    <p:sldId id="778" r:id="rId6"/>
    <p:sldId id="832" r:id="rId7"/>
    <p:sldId id="833" r:id="rId8"/>
    <p:sldId id="834" r:id="rId9"/>
    <p:sldId id="835" r:id="rId10"/>
    <p:sldId id="836" r:id="rId11"/>
    <p:sldId id="837" r:id="rId12"/>
    <p:sldId id="838" r:id="rId13"/>
    <p:sldId id="839" r:id="rId14"/>
    <p:sldId id="840" r:id="rId15"/>
    <p:sldId id="790" r:id="rId16"/>
    <p:sldId id="791" r:id="rId17"/>
    <p:sldId id="830" r:id="rId18"/>
    <p:sldId id="793" r:id="rId19"/>
    <p:sldId id="794" r:id="rId20"/>
    <p:sldId id="795" r:id="rId21"/>
    <p:sldId id="796" r:id="rId22"/>
    <p:sldId id="797" r:id="rId23"/>
    <p:sldId id="798" r:id="rId24"/>
    <p:sldId id="799" r:id="rId25"/>
    <p:sldId id="841" r:id="rId26"/>
    <p:sldId id="801" r:id="rId27"/>
    <p:sldId id="802" r:id="rId28"/>
    <p:sldId id="803" r:id="rId29"/>
    <p:sldId id="842" r:id="rId30"/>
    <p:sldId id="805" r:id="rId31"/>
    <p:sldId id="806" r:id="rId32"/>
    <p:sldId id="807" r:id="rId33"/>
    <p:sldId id="808" r:id="rId34"/>
    <p:sldId id="809" r:id="rId35"/>
    <p:sldId id="810" r:id="rId36"/>
    <p:sldId id="811" r:id="rId37"/>
    <p:sldId id="812" r:id="rId38"/>
    <p:sldId id="813" r:id="rId39"/>
    <p:sldId id="843" r:id="rId40"/>
    <p:sldId id="815" r:id="rId41"/>
    <p:sldId id="816" r:id="rId42"/>
    <p:sldId id="817" r:id="rId43"/>
    <p:sldId id="818" r:id="rId44"/>
    <p:sldId id="819" r:id="rId45"/>
    <p:sldId id="820" r:id="rId46"/>
    <p:sldId id="844" r:id="rId47"/>
    <p:sldId id="822" r:id="rId48"/>
    <p:sldId id="823" r:id="rId49"/>
    <p:sldId id="824" r:id="rId50"/>
    <p:sldId id="825" r:id="rId51"/>
    <p:sldId id="826" r:id="rId52"/>
    <p:sldId id="827" r:id="rId53"/>
    <p:sldId id="828" r:id="rId54"/>
    <p:sldId id="829" r:id="rId55"/>
    <p:sldId id="613" r:id="rId5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6" autoAdjust="0"/>
    <p:restoredTop sz="91079" autoAdjust="0"/>
  </p:normalViewPr>
  <p:slideViewPr>
    <p:cSldViewPr snapToGrid="0" snapToObjects="1">
      <p:cViewPr>
        <p:scale>
          <a:sx n="98" d="100"/>
          <a:sy n="98" d="100"/>
        </p:scale>
        <p:origin x="1380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0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15 </a:t>
            </a:r>
            <a:r>
              <a:rPr lang="en-US" altLang="en-US" sz="4000" dirty="0" smtClean="0"/>
              <a:t>– </a:t>
            </a:r>
            <a:r>
              <a:rPr lang="en-US" altLang="en-US" sz="4000" dirty="0" smtClean="0"/>
              <a:t>File I/O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Escape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ways to solve the problem of printing out our height using quotes</a:t>
            </a:r>
          </a:p>
          <a:p>
            <a:pPr marL="809625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print("I am 5'4\"")</a:t>
            </a:r>
          </a:p>
          <a:p>
            <a:pPr marL="809625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 am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5'4"</a:t>
            </a:r>
          </a:p>
          <a:p>
            <a:pPr marL="809625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print('I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5\'4"')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9625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 am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5'4"</a:t>
            </a:r>
          </a:p>
          <a:p>
            <a:pPr marL="809625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print("I am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5\'4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\"")</a:t>
            </a:r>
          </a:p>
          <a:p>
            <a:pPr marL="809625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 am 5'4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18" name="Rounded Rectangle 17"/>
          <p:cNvSpPr/>
          <p:nvPr/>
        </p:nvSpPr>
        <p:spPr>
          <a:xfrm flipH="1">
            <a:off x="5361852" y="3075671"/>
            <a:ext cx="490307" cy="42343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flipH="1">
            <a:off x="4895929" y="4099799"/>
            <a:ext cx="490307" cy="42343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 flipH="1">
            <a:off x="4895928" y="5123927"/>
            <a:ext cx="490307" cy="42343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flipH="1">
            <a:off x="5596128" y="5130023"/>
            <a:ext cx="490307" cy="42343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92238" y="2964221"/>
            <a:ext cx="2420113" cy="6463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j-lt"/>
                <a:cs typeface="Courier New" panose="02070309020205020404" pitchFamily="49" charset="0"/>
              </a:rPr>
              <a:t>escape double quotes (using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 for the string)</a:t>
            </a:r>
            <a:endParaRPr lang="en-US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92240" y="3988349"/>
            <a:ext cx="2420112" cy="6463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j-lt"/>
                <a:cs typeface="Courier New" panose="02070309020205020404" pitchFamily="49" charset="0"/>
              </a:rPr>
              <a:t>escape single quotes (using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 for the string)</a:t>
            </a:r>
            <a:endParaRPr lang="en-US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92240" y="5130023"/>
            <a:ext cx="2420112" cy="92333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j-lt"/>
                <a:cs typeface="Courier New" panose="02070309020205020404" pitchFamily="49" charset="0"/>
              </a:rPr>
              <a:t>escape both single and double quotes 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(works when using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 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)</a:t>
            </a:r>
            <a:endParaRPr lang="en-US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72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 animBg="1"/>
      <p:bldP spid="22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Escape Sequences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/>
          </p:nvPr>
        </p:nvGraphicFramePr>
        <p:xfrm>
          <a:off x="457200" y="2177352"/>
          <a:ext cx="8229600" cy="3627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61488"/>
                <a:gridCol w="54681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Escape Sequence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Purpose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\'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	Print a single quote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\"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	Print</a:t>
                      </a:r>
                      <a:r>
                        <a:rPr lang="en-US" sz="2800" baseline="0" dirty="0" smtClean="0"/>
                        <a:t> a double quote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\\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	Print a backslash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\t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	Print a tab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\n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	Print a new line (“enter”)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"""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	Allows multiple lines of text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30096" y="5805552"/>
            <a:ext cx="7412736" cy="40011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is not really an escape sequence, but is useful for printing quotes</a:t>
            </a:r>
            <a:endParaRPr lang="en-US" sz="20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31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Sequences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tabby_cat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tI'm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tabbed in."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tabby_cat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I'm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tabbed in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persian_cat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"I'm split\non a line."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persian_cat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I'm split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on a line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backslash_cat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"I'm \\ a \\ cat."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backslash_cat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I'm \ a \ cat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7267" y="6561298"/>
            <a:ext cx="4578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http</a:t>
            </a:r>
            <a:r>
              <a:rPr lang="en-US" sz="1600" dirty="0">
                <a:latin typeface="+mn-lt"/>
              </a:rPr>
              <a:t>://learnpythonthehardway.org/book/ex10.html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11607" y="2413097"/>
            <a:ext cx="1975335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\t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adds a tab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11607" y="3716722"/>
            <a:ext cx="248660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adds a newline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11606" y="5217256"/>
            <a:ext cx="347415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\\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adds a single backslash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82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Sequences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fat_cat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like to eat:</a:t>
            </a:r>
            <a:endParaRPr lang="en-US" sz="20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t* Cat food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t*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Fishies</a:t>
            </a:r>
            <a:endParaRPr lang="en-US" sz="20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t* Catnip\n\t* Grass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  <a:endParaRPr lang="en-US" sz="20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fat_cat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7267" y="6561298"/>
            <a:ext cx="4578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http</a:t>
            </a:r>
            <a:r>
              <a:rPr lang="en-US" sz="1600" dirty="0">
                <a:latin typeface="+mn-lt"/>
              </a:rPr>
              <a:t>://learnpythonthehardway.org/book/ex10.html</a:t>
            </a:r>
          </a:p>
        </p:txBody>
      </p:sp>
    </p:spTree>
    <p:extLst>
      <p:ext uri="{BB962C8B-B14F-4D97-AF65-F5344CB8AC3E}">
        <p14:creationId xmlns:p14="http://schemas.microsoft.com/office/powerpoint/2010/main" val="356942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Sequences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fat_cat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like to eat: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t* Cat food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\t*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Fishies</a:t>
            </a:r>
            <a:endParaRPr lang="en-US" sz="20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\t* Catnip\n\t* Grass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fat_cat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like to eat: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* Cat food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*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Fishies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* Catnip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* Grass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91840" y="2680505"/>
            <a:ext cx="2249655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\t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puts in a tab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914400" y="2911338"/>
            <a:ext cx="2377440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687824" y="3298931"/>
            <a:ext cx="255422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400" dirty="0">
                <a:cs typeface="Courier New" panose="02070309020205020404" pitchFamily="49" charset="0"/>
              </a:rPr>
              <a:t> adds a newline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310384" y="3529764"/>
            <a:ext cx="2377440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7267" y="6561298"/>
            <a:ext cx="4578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http</a:t>
            </a:r>
            <a:r>
              <a:rPr lang="en-US" sz="1600" dirty="0">
                <a:latin typeface="+mn-lt"/>
              </a:rPr>
              <a:t>://learnpythonthehardway.org/book/ex10.html</a:t>
            </a:r>
          </a:p>
        </p:txBody>
      </p:sp>
    </p:spTree>
    <p:extLst>
      <p:ext uri="{BB962C8B-B14F-4D97-AF65-F5344CB8AC3E}">
        <p14:creationId xmlns:p14="http://schemas.microsoft.com/office/powerpoint/2010/main" val="82193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Sequences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fat_cat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like to eat: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t* Cat food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\t*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Fishies</a:t>
            </a:r>
            <a:endParaRPr lang="en-US" sz="20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\t* Catnip\n\t* Grass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fat_cat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like to eat: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* Cat food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*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Fishies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* Catnip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* Grass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3104" y="3217769"/>
            <a:ext cx="3413760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when using triple quotes (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), the times you hit “enter” inside the string will print as newlines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 flipH="1">
            <a:off x="2582318" y="1934847"/>
            <a:ext cx="274320" cy="274320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flipH="1">
            <a:off x="2766030" y="2266485"/>
            <a:ext cx="274320" cy="27432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flipH="1">
            <a:off x="2570287" y="2587735"/>
            <a:ext cx="274320" cy="274320"/>
          </a:xfrm>
          <a:prstGeom prst="roundRect">
            <a:avLst/>
          </a:prstGeom>
          <a:noFill/>
          <a:ln w="571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flipH="1">
            <a:off x="2326217" y="2943125"/>
            <a:ext cx="274320" cy="27432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flipH="1">
            <a:off x="3819737" y="3257069"/>
            <a:ext cx="274320" cy="274320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 flipH="1">
            <a:off x="560832" y="4159277"/>
            <a:ext cx="274320" cy="274320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 flipH="1">
            <a:off x="2802647" y="4454339"/>
            <a:ext cx="274320" cy="27432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 flipH="1">
            <a:off x="3429823" y="4743256"/>
            <a:ext cx="274320" cy="274320"/>
          </a:xfrm>
          <a:prstGeom prst="roundRect">
            <a:avLst/>
          </a:prstGeom>
          <a:noFill/>
          <a:ln w="571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 flipH="1">
            <a:off x="3188801" y="5070019"/>
            <a:ext cx="274320" cy="27432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 flipH="1">
            <a:off x="2881183" y="5689958"/>
            <a:ext cx="274320" cy="274320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67267" y="6561298"/>
            <a:ext cx="4578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http</a:t>
            </a:r>
            <a:r>
              <a:rPr lang="en-US" sz="1600" dirty="0">
                <a:latin typeface="+mn-lt"/>
              </a:rPr>
              <a:t>://learnpythonthehardway.org/book/ex10.html</a:t>
            </a:r>
          </a:p>
        </p:txBody>
      </p:sp>
    </p:spTree>
    <p:extLst>
      <p:ext uri="{BB962C8B-B14F-4D97-AF65-F5344CB8AC3E}">
        <p14:creationId xmlns:p14="http://schemas.microsoft.com/office/powerpoint/2010/main" val="16900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" y="826364"/>
            <a:ext cx="8564880" cy="1143000"/>
          </a:xfrm>
        </p:spPr>
        <p:txBody>
          <a:bodyPr/>
          <a:lstStyle/>
          <a:p>
            <a:r>
              <a:rPr lang="en-US" sz="4000" dirty="0" smtClean="0"/>
              <a:t>How Python Handles Escape Sequences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97240" cy="4156799"/>
          </a:xfrm>
        </p:spPr>
        <p:txBody>
          <a:bodyPr/>
          <a:lstStyle/>
          <a:p>
            <a:r>
              <a:rPr lang="en-US" dirty="0" smtClean="0"/>
              <a:t>Escape </a:t>
            </a:r>
            <a:r>
              <a:rPr lang="en-US" dirty="0"/>
              <a:t>sequences look like two characters to </a:t>
            </a:r>
            <a:r>
              <a:rPr lang="en-US" dirty="0" smtClean="0"/>
              <a:t>us</a:t>
            </a:r>
          </a:p>
          <a:p>
            <a:r>
              <a:rPr lang="en-US" dirty="0" smtClean="0"/>
              <a:t>Python treats them as a </a:t>
            </a:r>
            <a:r>
              <a:rPr lang="en-US" u="sng" dirty="0" smtClean="0"/>
              <a:t>single</a:t>
            </a:r>
            <a:r>
              <a:rPr lang="en-US" dirty="0" smtClean="0"/>
              <a:t> character</a:t>
            </a:r>
          </a:p>
          <a:p>
            <a:pPr lvl="3"/>
            <a:endParaRPr lang="en-US" dirty="0" smtClean="0"/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example1 =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"dog\n"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example2 =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</a:t>
            </a:r>
            <a:r>
              <a:rPr lang="en-US" sz="24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tcat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15724" y="4620766"/>
          <a:ext cx="3989752" cy="135250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97438"/>
                <a:gridCol w="997438"/>
                <a:gridCol w="997438"/>
                <a:gridCol w="997438"/>
              </a:tblGrid>
              <a:tr h="5295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7054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\n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864688" y="4620766"/>
          <a:ext cx="3989752" cy="135250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97438"/>
                <a:gridCol w="997438"/>
                <a:gridCol w="997438"/>
                <a:gridCol w="997438"/>
              </a:tblGrid>
              <a:tr h="52954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7054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\t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37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 Input and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84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Files?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Until </a:t>
            </a:r>
            <a:r>
              <a:rPr lang="en-US" dirty="0"/>
              <a:t>now, the Python </a:t>
            </a:r>
            <a:r>
              <a:rPr lang="en-US" dirty="0" smtClean="0"/>
              <a:t>programs you've </a:t>
            </a:r>
            <a:r>
              <a:rPr lang="en-US" dirty="0"/>
              <a:t>been writing </a:t>
            </a:r>
            <a:r>
              <a:rPr lang="en-US" dirty="0" smtClean="0"/>
              <a:t>use pretty </a:t>
            </a:r>
            <a:r>
              <a:rPr lang="en-US" dirty="0" smtClean="0"/>
              <a:t>simple </a:t>
            </a:r>
            <a:r>
              <a:rPr lang="en-US" dirty="0" smtClean="0"/>
              <a:t>input and output</a:t>
            </a:r>
            <a:endParaRPr lang="en-US" dirty="0" smtClean="0"/>
          </a:p>
          <a:p>
            <a:pPr lvl="1"/>
            <a:r>
              <a:rPr lang="en-US" dirty="0" smtClean="0"/>
              <a:t>User types input </a:t>
            </a:r>
            <a:r>
              <a:rPr lang="en-US" dirty="0"/>
              <a:t>at the keyboard </a:t>
            </a:r>
            <a:endParaRPr lang="en-US" dirty="0" smtClean="0"/>
          </a:p>
          <a:p>
            <a:pPr lvl="1"/>
            <a:r>
              <a:rPr lang="en-US" dirty="0" smtClean="0"/>
              <a:t>Results (output) are </a:t>
            </a:r>
            <a:r>
              <a:rPr lang="en-US" dirty="0"/>
              <a:t>displayed in the </a:t>
            </a:r>
            <a:r>
              <a:rPr lang="en-US" dirty="0" smtClean="0"/>
              <a:t>console</a:t>
            </a:r>
            <a:endParaRPr lang="en-US" dirty="0"/>
          </a:p>
          <a:p>
            <a:r>
              <a:rPr lang="en-US" dirty="0" smtClean="0"/>
              <a:t>This is fine for short and simple input…</a:t>
            </a:r>
          </a:p>
          <a:p>
            <a:pPr lvl="1"/>
            <a:r>
              <a:rPr lang="en-US" dirty="0" smtClean="0"/>
              <a:t>But what if we want to average 50 numbers, </a:t>
            </a:r>
            <a:br>
              <a:rPr lang="en-US" dirty="0" smtClean="0"/>
            </a:br>
            <a:r>
              <a:rPr lang="en-US" dirty="0" smtClean="0"/>
              <a:t>and mess up when entering the 37th one?</a:t>
            </a:r>
          </a:p>
          <a:p>
            <a:pPr lvl="1"/>
            <a:r>
              <a:rPr lang="en-US" dirty="0" smtClean="0"/>
              <a:t>Start all over???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66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File I/O?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solution is to </a:t>
            </a:r>
            <a:r>
              <a:rPr lang="en-US" u="sng" dirty="0" smtClean="0"/>
              <a:t>read</a:t>
            </a:r>
            <a:r>
              <a:rPr lang="en-US" dirty="0" smtClean="0"/>
              <a:t> the information in from a file on your computer</a:t>
            </a:r>
          </a:p>
          <a:p>
            <a:pPr lvl="1"/>
            <a:r>
              <a:rPr lang="en-US" sz="3200" dirty="0" smtClean="0"/>
              <a:t>You can even </a:t>
            </a:r>
            <a:r>
              <a:rPr lang="en-US" sz="3200" u="sng" dirty="0" smtClean="0"/>
              <a:t>write</a:t>
            </a:r>
            <a:r>
              <a:rPr lang="en-US" sz="3200" dirty="0" smtClean="0"/>
              <a:t> information to a file</a:t>
            </a:r>
            <a:endParaRPr lang="en-US" sz="3200" dirty="0"/>
          </a:p>
          <a:p>
            <a:pPr lvl="3"/>
            <a:endParaRPr lang="en-US" dirty="0" smtClean="0"/>
          </a:p>
          <a:p>
            <a:r>
              <a:rPr lang="en-US" dirty="0"/>
              <a:t>This process is called </a:t>
            </a:r>
            <a:r>
              <a:rPr lang="en-US" b="1" i="1" dirty="0" smtClean="0"/>
              <a:t>File </a:t>
            </a:r>
            <a:r>
              <a:rPr lang="en-US" b="1" i="1" dirty="0"/>
              <a:t>I/O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dirty="0" smtClean="0"/>
              <a:t>"</a:t>
            </a:r>
            <a:r>
              <a:rPr lang="en-US" dirty="0"/>
              <a:t>I/O" stands for "</a:t>
            </a:r>
            <a:r>
              <a:rPr lang="en-US" dirty="0" smtClean="0"/>
              <a:t>input/output“</a:t>
            </a:r>
          </a:p>
          <a:p>
            <a:pPr lvl="1"/>
            <a:r>
              <a:rPr lang="en-US" dirty="0" smtClean="0"/>
              <a:t>Python </a:t>
            </a:r>
            <a:r>
              <a:rPr lang="en-US" dirty="0"/>
              <a:t>has </a:t>
            </a:r>
            <a:r>
              <a:rPr lang="en-US" dirty="0" smtClean="0"/>
              <a:t>built-in </a:t>
            </a:r>
            <a:r>
              <a:rPr lang="en-US" dirty="0"/>
              <a:t>functions that </a:t>
            </a:r>
            <a:r>
              <a:rPr lang="en-US" dirty="0" smtClean="0"/>
              <a:t>make this easy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83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Python’s tuple data structure</a:t>
            </a:r>
          </a:p>
          <a:p>
            <a:r>
              <a:rPr lang="en-US" dirty="0" smtClean="0"/>
              <a:t>Tuples in functions (and as return values)</a:t>
            </a:r>
            <a:endParaRPr lang="en-US" dirty="0"/>
          </a:p>
          <a:p>
            <a:r>
              <a:rPr lang="en-US" dirty="0" smtClean="0"/>
              <a:t>Basic tuples operations, including…</a:t>
            </a:r>
          </a:p>
          <a:p>
            <a:pPr lvl="1"/>
            <a:r>
              <a:rPr lang="en-US" dirty="0" smtClean="0"/>
              <a:t>Creation</a:t>
            </a:r>
          </a:p>
          <a:p>
            <a:pPr lvl="1"/>
            <a:r>
              <a:rPr lang="en-US" dirty="0" smtClean="0"/>
              <a:t>Conversion</a:t>
            </a:r>
          </a:p>
          <a:p>
            <a:pPr lvl="1"/>
            <a:r>
              <a:rPr lang="en-US" dirty="0" smtClean="0"/>
              <a:t>Repetition</a:t>
            </a:r>
          </a:p>
          <a:p>
            <a:pPr lvl="1"/>
            <a:r>
              <a:rPr lang="en-US" dirty="0" smtClean="0"/>
              <a:t>Slicing</a:t>
            </a:r>
          </a:p>
          <a:p>
            <a:pPr lvl="1"/>
            <a:r>
              <a:rPr lang="en-US" dirty="0" smtClean="0"/>
              <a:t>Traversing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44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I/O Example: Word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42960" cy="4156799"/>
          </a:xfrm>
        </p:spPr>
        <p:txBody>
          <a:bodyPr/>
          <a:lstStyle/>
          <a:p>
            <a:r>
              <a:rPr lang="en-US" dirty="0" smtClean="0"/>
              <a:t>“Reading” in a file using a word processor</a:t>
            </a:r>
          </a:p>
          <a:p>
            <a:pPr lvl="1"/>
            <a:r>
              <a:rPr lang="en-US" sz="3200" dirty="0"/>
              <a:t>File </a:t>
            </a:r>
            <a:r>
              <a:rPr lang="en-US" sz="3200" dirty="0" smtClean="0"/>
              <a:t>opened from hard disk</a:t>
            </a:r>
            <a:endParaRPr lang="en-US" sz="3200" dirty="0"/>
          </a:p>
          <a:p>
            <a:pPr lvl="1"/>
            <a:r>
              <a:rPr lang="en-US" sz="3200" dirty="0"/>
              <a:t>Contents read into </a:t>
            </a:r>
            <a:r>
              <a:rPr lang="en-US" sz="3200" dirty="0" smtClean="0"/>
              <a:t>memory (RAM)</a:t>
            </a:r>
            <a:endParaRPr lang="en-US" sz="3200" dirty="0"/>
          </a:p>
          <a:p>
            <a:pPr lvl="1"/>
            <a:r>
              <a:rPr lang="en-US" sz="3200" dirty="0"/>
              <a:t>File </a:t>
            </a:r>
            <a:r>
              <a:rPr lang="en-US" sz="3200" dirty="0" smtClean="0"/>
              <a:t>closed on hard disk</a:t>
            </a:r>
          </a:p>
          <a:p>
            <a:pPr lvl="1"/>
            <a:r>
              <a:rPr lang="en-US" sz="3200" dirty="0" smtClean="0"/>
              <a:t>IMPORTANT: Changes </a:t>
            </a:r>
            <a:r>
              <a:rPr lang="en-US" sz="3200" dirty="0"/>
              <a:t>to the file are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made </a:t>
            </a:r>
            <a:r>
              <a:rPr lang="en-US" sz="3200" dirty="0"/>
              <a:t>to the copy </a:t>
            </a:r>
            <a:r>
              <a:rPr lang="en-US" sz="3200" dirty="0" smtClean="0"/>
              <a:t>stored in </a:t>
            </a:r>
            <a:r>
              <a:rPr lang="en-US" sz="3200" dirty="0"/>
              <a:t>memory,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u="sng" dirty="0" smtClean="0"/>
              <a:t>not</a:t>
            </a:r>
            <a:r>
              <a:rPr lang="en-US" sz="3200" dirty="0" smtClean="0"/>
              <a:t> the original file on </a:t>
            </a:r>
            <a:r>
              <a:rPr lang="en-US" sz="3200" dirty="0"/>
              <a:t>the </a:t>
            </a:r>
            <a:r>
              <a:rPr lang="en-US" sz="3200" dirty="0" smtClean="0"/>
              <a:t>disk</a:t>
            </a:r>
            <a:endParaRPr lang="en-US" sz="3200" dirty="0"/>
          </a:p>
          <a:p>
            <a:pPr lvl="1"/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88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3287"/>
            <a:ext cx="3395757" cy="33843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281" y="1258784"/>
            <a:ext cx="2762360" cy="30488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015" y="1665564"/>
            <a:ext cx="1510891" cy="18997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33" y="1619698"/>
            <a:ext cx="1510891" cy="18997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32" y="1619698"/>
            <a:ext cx="1510891" cy="1899770"/>
          </a:xfrm>
          <a:prstGeom prst="rect">
            <a:avLst/>
          </a:prstGeom>
        </p:spPr>
      </p:pic>
      <p:sp>
        <p:nvSpPr>
          <p:cNvPr id="12" name="Circular Arrow 11"/>
          <p:cNvSpPr/>
          <p:nvPr/>
        </p:nvSpPr>
        <p:spPr>
          <a:xfrm rot="512836" flipH="1">
            <a:off x="2164655" y="675809"/>
            <a:ext cx="3975068" cy="3079402"/>
          </a:xfrm>
          <a:prstGeom prst="circularArrow">
            <a:avLst>
              <a:gd name="adj1" fmla="val 10086"/>
              <a:gd name="adj2" fmla="val 1142319"/>
              <a:gd name="adj3" fmla="val 20550625"/>
              <a:gd name="adj4" fmla="val 12409380"/>
              <a:gd name="adj5" fmla="val 13672"/>
            </a:avLst>
          </a:prstGeom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957890" y="4453246"/>
            <a:ext cx="6941128" cy="201880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File opened from hard disk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Contents read into </a:t>
            </a:r>
            <a:r>
              <a:rPr lang="en-US" sz="2800" dirty="0" smtClean="0"/>
              <a:t>memory (RAM)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File </a:t>
            </a:r>
            <a:r>
              <a:rPr lang="en-US" sz="2800" dirty="0" smtClean="0"/>
              <a:t>closed from hard disk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Changes are saved to </a:t>
            </a:r>
            <a:r>
              <a:rPr lang="en-US" sz="2800" dirty="0"/>
              <a:t>the copy </a:t>
            </a:r>
            <a:r>
              <a:rPr lang="en-US" sz="2800" dirty="0" smtClean="0"/>
              <a:t>in memory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3802676"/>
            <a:ext cx="849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RAM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60473" y="1263867"/>
            <a:ext cx="2097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hard disk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26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I/O Example: Word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“Writing” a file using a word processor</a:t>
            </a:r>
          </a:p>
          <a:p>
            <a:pPr lvl="1"/>
            <a:r>
              <a:rPr lang="en-US" dirty="0" smtClean="0"/>
              <a:t>(Saving </a:t>
            </a:r>
            <a:r>
              <a:rPr lang="en-US" dirty="0"/>
              <a:t>a word processing </a:t>
            </a:r>
            <a:r>
              <a:rPr lang="en-US" dirty="0" smtClean="0"/>
              <a:t>file)</a:t>
            </a:r>
            <a:endParaRPr lang="en-US" dirty="0"/>
          </a:p>
          <a:p>
            <a:pPr lvl="1"/>
            <a:r>
              <a:rPr lang="en-US" dirty="0" smtClean="0"/>
              <a:t>Original </a:t>
            </a:r>
            <a:r>
              <a:rPr lang="en-US" dirty="0"/>
              <a:t>file on the disk is reopened in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mode </a:t>
            </a:r>
            <a:r>
              <a:rPr lang="en-US" dirty="0"/>
              <a:t>that will allow </a:t>
            </a:r>
            <a:r>
              <a:rPr lang="en-US" dirty="0" smtClean="0"/>
              <a:t>writing</a:t>
            </a:r>
          </a:p>
          <a:p>
            <a:pPr lvl="2"/>
            <a:r>
              <a:rPr lang="en-US" sz="2800" dirty="0" smtClean="0"/>
              <a:t>This </a:t>
            </a:r>
            <a:r>
              <a:rPr lang="en-US" sz="2800" dirty="0"/>
              <a:t>actually erases the old </a:t>
            </a:r>
            <a:r>
              <a:rPr lang="en-US" sz="2800" dirty="0" smtClean="0"/>
              <a:t>contents!</a:t>
            </a:r>
            <a:endParaRPr lang="en-US" sz="2800" dirty="0"/>
          </a:p>
          <a:p>
            <a:pPr lvl="1"/>
            <a:r>
              <a:rPr lang="en-US" dirty="0" smtClean="0"/>
              <a:t>Copy </a:t>
            </a:r>
            <a:r>
              <a:rPr lang="en-US" dirty="0"/>
              <a:t>the version of the document </a:t>
            </a:r>
            <a:r>
              <a:rPr lang="en-US" dirty="0" smtClean="0"/>
              <a:t>stored in </a:t>
            </a:r>
            <a:r>
              <a:rPr lang="en-US" dirty="0"/>
              <a:t>memory to the </a:t>
            </a:r>
            <a:r>
              <a:rPr lang="en-US" dirty="0" smtClean="0"/>
              <a:t>original file on disk</a:t>
            </a:r>
            <a:endParaRPr lang="en-US" dirty="0"/>
          </a:p>
          <a:p>
            <a:pPr lvl="1"/>
            <a:r>
              <a:rPr lang="en-US" dirty="0" smtClean="0"/>
              <a:t>File </a:t>
            </a:r>
            <a:r>
              <a:rPr lang="en-US" dirty="0"/>
              <a:t>is closed 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2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3287"/>
            <a:ext cx="3395757" cy="33843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281" y="1258784"/>
            <a:ext cx="2762360" cy="30488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015" y="1665564"/>
            <a:ext cx="1510891" cy="18997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32" y="1619698"/>
            <a:ext cx="1510891" cy="1899770"/>
          </a:xfrm>
          <a:prstGeom prst="rect">
            <a:avLst/>
          </a:prstGeom>
        </p:spPr>
      </p:pic>
      <p:sp>
        <p:nvSpPr>
          <p:cNvPr id="12" name="Circular Arrow 11"/>
          <p:cNvSpPr/>
          <p:nvPr/>
        </p:nvSpPr>
        <p:spPr>
          <a:xfrm rot="20638354">
            <a:off x="1788325" y="665110"/>
            <a:ext cx="4396645" cy="3079402"/>
          </a:xfrm>
          <a:prstGeom prst="circularArrow">
            <a:avLst>
              <a:gd name="adj1" fmla="val 10086"/>
              <a:gd name="adj2" fmla="val 1142319"/>
              <a:gd name="adj3" fmla="val 20550625"/>
              <a:gd name="adj4" fmla="val 12409380"/>
              <a:gd name="adj5" fmla="val 13672"/>
            </a:avLst>
          </a:prstGeom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957890" y="4453246"/>
            <a:ext cx="6941128" cy="201880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File opened on hard disk for writing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(Old contents are erased!)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Copy version in memory to hard disk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Close file on hard disk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3802676"/>
            <a:ext cx="849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RAM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60473" y="1263867"/>
            <a:ext cx="2097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hard disk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015" y="1665564"/>
            <a:ext cx="1510891" cy="189977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015" y="1665564"/>
            <a:ext cx="1510891" cy="189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2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6827E-6 L -0.14392 -0.08765 C -0.17413 -0.10754 -0.2191 -0.11795 -0.26597 -0.11795 C -0.31979 -0.11795 -0.3625 -0.10754 -0.39271 -0.08765 L -0.53628 2.6827E-6 " pathEditMode="relative" rAng="0" ptsTypes="FffFF">
                                      <p:cBhvr>
                                        <p:cTn id="37" dur="2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23" y="-58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496" y="1969364"/>
            <a:ext cx="8827008" cy="4156799"/>
          </a:xfrm>
        </p:spPr>
        <p:txBody>
          <a:bodyPr/>
          <a:lstStyle/>
          <a:p>
            <a:r>
              <a:rPr lang="en-US" dirty="0" smtClean="0"/>
              <a:t>In order to do interesting things with files, we need to be able to perform certain operations:</a:t>
            </a:r>
          </a:p>
          <a:p>
            <a:pPr lvl="1"/>
            <a:r>
              <a:rPr lang="en-US" sz="3200" dirty="0" smtClean="0"/>
              <a:t>Associate an external file with a program object</a:t>
            </a:r>
          </a:p>
          <a:p>
            <a:pPr lvl="2"/>
            <a:r>
              <a:rPr lang="en-US" sz="2800" dirty="0" smtClean="0"/>
              <a:t>Opening the file</a:t>
            </a:r>
          </a:p>
          <a:p>
            <a:pPr lvl="1"/>
            <a:r>
              <a:rPr lang="en-US" sz="3200" dirty="0" smtClean="0"/>
              <a:t>Manipulate the file object</a:t>
            </a:r>
          </a:p>
          <a:p>
            <a:pPr lvl="2"/>
            <a:r>
              <a:rPr lang="en-US" sz="2800" dirty="0" smtClean="0"/>
              <a:t>Reading from or writing to the file object</a:t>
            </a:r>
          </a:p>
          <a:p>
            <a:pPr lvl="1"/>
            <a:r>
              <a:rPr lang="en-US" sz="3200" dirty="0" smtClean="0"/>
              <a:t>Close the file</a:t>
            </a:r>
          </a:p>
          <a:p>
            <a:pPr lvl="2"/>
            <a:r>
              <a:rPr lang="en-US" sz="2800" dirty="0" smtClean="0"/>
              <a:t>Making sure the object and file match at the end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697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Opening a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90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open()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23744"/>
            <a:ext cx="8229600" cy="3602419"/>
          </a:xfrm>
        </p:spPr>
        <p:txBody>
          <a:bodyPr/>
          <a:lstStyle/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file_name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This argument is a string the contains the name of the file you want to access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"input.txt"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"numbers.dat"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"roster.txt"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338072" y="2062588"/>
            <a:ext cx="6467856" cy="400110"/>
          </a:xfrm>
          <a:prstGeom prst="rect">
            <a:avLst/>
          </a:prstGeom>
          <a:solidFill>
            <a:srgbClr val="EEECE1"/>
          </a:solidFill>
          <a:ln w="19050">
            <a:solidFill>
              <a:srgbClr val="000000"/>
            </a:solidFill>
            <a:prstDash val="sysDot"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 err="1" smtClean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myFile</a:t>
            </a:r>
            <a:r>
              <a:rPr lang="en-US" sz="2000" b="1" kern="0" dirty="0" smtClean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lang="en-US" sz="2000" b="1" kern="0" dirty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 </a:t>
            </a:r>
            <a:r>
              <a:rPr lang="en-US" sz="2000" b="1" kern="0" dirty="0" smtClean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open(</a:t>
            </a:r>
            <a:r>
              <a:rPr lang="en-US" sz="2000" b="1" kern="0" dirty="0" err="1" smtClean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file_name</a:t>
            </a:r>
            <a:r>
              <a:rPr lang="en-US" sz="2000" b="1" kern="0" dirty="0" smtClean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lang="en-US" sz="2000" b="1" kern="0" dirty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[, </a:t>
            </a:r>
            <a:r>
              <a:rPr lang="en-US" sz="2000" b="1" kern="0" dirty="0" err="1" smtClean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access_mode</a:t>
            </a:r>
            <a:r>
              <a:rPr lang="en-US" sz="2000" b="1" kern="0" dirty="0" smtClean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]) </a:t>
            </a:r>
            <a:endParaRPr lang="en-US" sz="2000" b="1" kern="0" dirty="0">
              <a:solidFill>
                <a:prstClr val="black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 flipH="1">
            <a:off x="3401568" y="2027585"/>
            <a:ext cx="1670304" cy="47011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5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open()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23744"/>
            <a:ext cx="8229600" cy="3602419"/>
          </a:xfrm>
        </p:spPr>
        <p:txBody>
          <a:bodyPr/>
          <a:lstStyle/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access_mode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(</a:t>
            </a:r>
            <a:r>
              <a:rPr lang="en-US" u="sng" dirty="0" smtClean="0"/>
              <a:t>optional</a:t>
            </a:r>
            <a:r>
              <a:rPr lang="en-US" dirty="0" smtClean="0"/>
              <a:t> argument)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This argument is a string that determines which of the modes the file is to be opened in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dirty="0" smtClean="0"/>
              <a:t> (open for reading)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"w"</a:t>
            </a:r>
            <a:r>
              <a:rPr lang="en-US" dirty="0" smtClean="0"/>
              <a:t> </a:t>
            </a:r>
            <a:r>
              <a:rPr lang="en-US" dirty="0"/>
              <a:t>(open for </a:t>
            </a:r>
            <a:r>
              <a:rPr lang="en-US" dirty="0" smtClean="0"/>
              <a:t>writing)</a:t>
            </a:r>
            <a:endParaRPr lang="en-US" dirty="0"/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"a"</a:t>
            </a:r>
            <a:r>
              <a:rPr lang="en-US" dirty="0" smtClean="0"/>
              <a:t> </a:t>
            </a:r>
            <a:r>
              <a:rPr lang="en-US" dirty="0"/>
              <a:t>(open for </a:t>
            </a:r>
            <a:r>
              <a:rPr lang="en-US" dirty="0" smtClean="0"/>
              <a:t>appending)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338072" y="2062588"/>
            <a:ext cx="6467856" cy="400110"/>
          </a:xfrm>
          <a:prstGeom prst="rect">
            <a:avLst/>
          </a:prstGeom>
          <a:solidFill>
            <a:srgbClr val="EEECE1"/>
          </a:solidFill>
          <a:ln w="19050">
            <a:solidFill>
              <a:srgbClr val="000000"/>
            </a:solidFill>
            <a:prstDash val="sysDot"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US" sz="2000" b="1" kern="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sz="2000" b="1" kern="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file_name</a:t>
            </a:r>
            <a:r>
              <a:rPr lang="en-US" sz="2000" b="1" kern="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[, </a:t>
            </a:r>
            <a:r>
              <a:rPr lang="en-US" sz="2000" b="1" kern="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access_mode</a:t>
            </a:r>
            <a:r>
              <a:rPr lang="en-US" sz="2000" b="1" kern="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 </a:t>
            </a:r>
          </a:p>
        </p:txBody>
      </p:sp>
      <p:sp>
        <p:nvSpPr>
          <p:cNvPr id="7" name="Rounded Rectangle 6"/>
          <p:cNvSpPr/>
          <p:nvPr/>
        </p:nvSpPr>
        <p:spPr>
          <a:xfrm flipH="1">
            <a:off x="4998720" y="2027585"/>
            <a:ext cx="2621280" cy="47011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3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Using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416" y="1969364"/>
            <a:ext cx="8766048" cy="4156799"/>
          </a:xfrm>
        </p:spPr>
        <p:txBody>
          <a:bodyPr/>
          <a:lstStyle/>
          <a:p>
            <a:r>
              <a:rPr lang="en-US" dirty="0"/>
              <a:t>In general, we will use </a:t>
            </a:r>
            <a:r>
              <a:rPr lang="en-US" dirty="0" smtClean="0"/>
              <a:t>commands like:</a:t>
            </a:r>
            <a:endParaRPr lang="en-US" dirty="0"/>
          </a:p>
          <a:p>
            <a:pPr marL="457200" lvl="1" indent="0">
              <a:buNone/>
            </a:pP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sz="3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"scores.txt"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dataIn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sz="3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"stats.dat"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 </a:t>
            </a:r>
            <a:r>
              <a:rPr lang="en-US" sz="32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dataOut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"stats2.dat"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2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"w"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656838" y="4726320"/>
            <a:ext cx="3640836" cy="12926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1" dirty="0">
                <a:latin typeface="Courier New" panose="02070309020205020404" pitchFamily="49" charset="0"/>
              </a:rPr>
              <a:t>s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cores.txt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nb-NO" altLang="en-US" sz="2000" dirty="0" smtClean="0">
                <a:latin typeface="Courier New" panose="02070309020205020404" pitchFamily="49" charset="0"/>
              </a:rPr>
              <a:t>2.5 </a:t>
            </a:r>
            <a:r>
              <a:rPr lang="nb-NO" altLang="en-US" sz="2000" dirty="0" smtClean="0">
                <a:latin typeface="Courier New" panose="02070309020205020404" pitchFamily="49" charset="0"/>
              </a:rPr>
              <a:t> 8.1 7.6 </a:t>
            </a:r>
            <a:r>
              <a:rPr lang="nb-NO" altLang="en-US" sz="2000" dirty="0" smtClean="0">
                <a:latin typeface="Courier New" panose="02070309020205020404" pitchFamily="49" charset="0"/>
              </a:rPr>
              <a:t>3.2 </a:t>
            </a:r>
            <a:r>
              <a:rPr lang="nb-NO" altLang="en-US" sz="2000" dirty="0" smtClean="0">
                <a:latin typeface="Courier New" panose="02070309020205020404" pitchFamily="49" charset="0"/>
              </a:rPr>
              <a:t> 3.2</a:t>
            </a:r>
            <a:endParaRPr lang="nb-NO" altLang="en-US" sz="2000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nb-NO" altLang="en-US" sz="2000" dirty="0" smtClean="0">
                <a:latin typeface="Courier New" panose="02070309020205020404" pitchFamily="49" charset="0"/>
              </a:rPr>
              <a:t>3.0 </a:t>
            </a:r>
            <a:r>
              <a:rPr lang="nb-NO" altLang="en-US" sz="2000" dirty="0">
                <a:latin typeface="Courier New" panose="02070309020205020404" pitchFamily="49" charset="0"/>
              </a:rPr>
              <a:t>11.6 6.5 2.7 </a:t>
            </a:r>
            <a:r>
              <a:rPr lang="nb-NO" altLang="en-US" sz="2000" dirty="0" smtClean="0">
                <a:latin typeface="Courier New" panose="02070309020205020404" pitchFamily="49" charset="0"/>
              </a:rPr>
              <a:t>12.4</a:t>
            </a:r>
            <a:endParaRPr lang="nb-NO" altLang="en-US" sz="2000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nb-NO" altLang="en-US" sz="2000" dirty="0" smtClean="0">
                <a:latin typeface="Courier New" panose="02070309020205020404" pitchFamily="49" charset="0"/>
              </a:rPr>
              <a:t>8.0 </a:t>
            </a:r>
            <a:r>
              <a:rPr lang="nb-NO" altLang="en-US" sz="2000" dirty="0" smtClean="0">
                <a:latin typeface="Courier New" panose="02070309020205020404" pitchFamily="49" charset="0"/>
              </a:rPr>
              <a:t> 8.0 8.0 </a:t>
            </a:r>
            <a:r>
              <a:rPr lang="nb-NO" altLang="en-US" sz="2000" dirty="0">
                <a:latin typeface="Courier New" panose="02070309020205020404" pitchFamily="49" charset="0"/>
              </a:rPr>
              <a:t>8.0 </a:t>
            </a:r>
            <a:r>
              <a:rPr lang="nb-NO" altLang="en-US" sz="2000" dirty="0" smtClean="0">
                <a:latin typeface="Courier New" panose="02070309020205020404" pitchFamily="49" charset="0"/>
              </a:rPr>
              <a:t> 7.5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46326" y="4957152"/>
            <a:ext cx="181051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an example input file</a:t>
            </a:r>
            <a:endParaRPr lang="en-US" sz="2400" b="1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Reading in a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2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296621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File Objects to Read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"myStuff.txt"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This line of code does three things: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Opens the file “myStuff.txt”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 “reading” mode (which is the default)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Assigns the opened file to the variable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endParaRPr lang="en-US" dirty="0"/>
          </a:p>
          <a:p>
            <a:pPr lvl="3"/>
            <a:endParaRPr lang="en-US" sz="1400" dirty="0" smtClean="0"/>
          </a:p>
          <a:p>
            <a:r>
              <a:rPr lang="en-US" dirty="0" smtClean="0"/>
              <a:t>Once the file is open and assigned to a variable, we can start reading it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46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Ways to Read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79536" cy="4156799"/>
          </a:xfrm>
        </p:spPr>
        <p:txBody>
          <a:bodyPr/>
          <a:lstStyle/>
          <a:p>
            <a:r>
              <a:rPr lang="en-US" dirty="0" smtClean="0"/>
              <a:t>There are three different ways to read in a file:</a:t>
            </a:r>
          </a:p>
          <a:p>
            <a:pPr lvl="3"/>
            <a:endParaRPr lang="en-US" dirty="0"/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Read the whole file in as one big long string</a:t>
            </a:r>
          </a:p>
          <a:p>
            <a:pPr marL="51435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.read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Read the file in one line at a time</a:t>
            </a:r>
          </a:p>
          <a:p>
            <a:pPr marL="51435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.readline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Read the file in as a list of strings (each is one line)</a:t>
            </a:r>
          </a:p>
          <a:p>
            <a:pPr marL="51435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.readlines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6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Entire Contents into One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info = open("hours.txt")</a:t>
            </a:r>
          </a:p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wholeThing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info.read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wholeThing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'123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Susan 12.5 8.1 7.6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3.2\n456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Brad 4.0 11.6 6.5 2.7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12\n789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Jenn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8.0 8.0 8.0 8.0 7.5\n'</a:t>
            </a: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199376" y="4702977"/>
            <a:ext cx="18105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our input file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7128" y="2195165"/>
            <a:ext cx="2444496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it’s literally one giant string!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4340352" y="5164642"/>
            <a:ext cx="4669536" cy="12926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1" dirty="0" smtClean="0">
                <a:latin typeface="Courier New" pitchFamily="49" charset="0"/>
              </a:rPr>
              <a:t>hours.txt</a:t>
            </a:r>
            <a:endParaRPr lang="en-US" altLang="en-US" sz="20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pl-PL" altLang="en-US" sz="2000" dirty="0">
                <a:latin typeface="Courier New" pitchFamily="49" charset="0"/>
              </a:rPr>
              <a:t>123 Suzy 9.5 8.1 7.6 3.1 3.2</a:t>
            </a:r>
          </a:p>
          <a:p>
            <a:pPr>
              <a:lnSpc>
                <a:spcPct val="90000"/>
              </a:lnSpc>
            </a:pPr>
            <a:r>
              <a:rPr lang="pl-PL" altLang="en-US" sz="2000" dirty="0">
                <a:latin typeface="Courier New" pitchFamily="49" charset="0"/>
              </a:rPr>
              <a:t>456 Brad 7.0 9.6 6.5 4.9 8.8</a:t>
            </a:r>
          </a:p>
          <a:p>
            <a:pPr>
              <a:lnSpc>
                <a:spcPct val="90000"/>
              </a:lnSpc>
            </a:pPr>
            <a:r>
              <a:rPr lang="pl-PL" altLang="en-US" sz="2000" dirty="0">
                <a:latin typeface="Courier New" pitchFamily="49" charset="0"/>
              </a:rPr>
              <a:t>789 Jenn 8.0 8.0 8.0 8.0 7.5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7267" y="6543577"/>
            <a:ext cx="6594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https://courses.cs.washington.edu/courses/cse142/11au/python/06-files.ppt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933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Entire Contents into One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info = open("hours.txt")</a:t>
            </a:r>
          </a:p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wholeThing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info.read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wholeThing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'123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Susan 12.5 8.1 7.6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3.2\n456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Brad 4.0 11.6 6.5 2.7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12\n789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Jenn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8.0 8.0 8.0 8.0 7.5\n'</a:t>
            </a: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199376" y="4702977"/>
            <a:ext cx="18105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our input file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52" y="4786690"/>
            <a:ext cx="4133088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notice the escape sequence (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400" dirty="0" smtClean="0">
                <a:cs typeface="Courier New" panose="02070309020205020404" pitchFamily="49" charset="0"/>
              </a:rPr>
              <a:t>) is being printed, instead of the text starting on a new line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>
            <a:stCxn id="12" idx="0"/>
          </p:cNvCxnSpPr>
          <p:nvPr/>
        </p:nvCxnSpPr>
        <p:spPr>
          <a:xfrm flipH="1" flipV="1">
            <a:off x="1553166" y="4441602"/>
            <a:ext cx="586530" cy="3450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0"/>
          </p:cNvCxnSpPr>
          <p:nvPr/>
        </p:nvCxnSpPr>
        <p:spPr>
          <a:xfrm flipV="1">
            <a:off x="2139696" y="4087128"/>
            <a:ext cx="1099987" cy="699562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0"/>
          </p:cNvCxnSpPr>
          <p:nvPr/>
        </p:nvCxnSpPr>
        <p:spPr>
          <a:xfrm flipV="1">
            <a:off x="2139696" y="3710820"/>
            <a:ext cx="3307500" cy="107587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 flipH="1">
            <a:off x="5447196" y="3287387"/>
            <a:ext cx="490307" cy="42343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 flipH="1">
            <a:off x="3239683" y="3663695"/>
            <a:ext cx="490307" cy="42343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 flipH="1">
            <a:off x="1062858" y="4018169"/>
            <a:ext cx="490307" cy="42343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977128" y="2195165"/>
            <a:ext cx="2444496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it’s literally one giant string!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4340352" y="5164642"/>
            <a:ext cx="4669536" cy="12926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1" dirty="0" smtClean="0">
                <a:latin typeface="Courier New" pitchFamily="49" charset="0"/>
              </a:rPr>
              <a:t>hours.txt</a:t>
            </a:r>
            <a:endParaRPr lang="en-US" altLang="en-US" sz="20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pl-PL" altLang="en-US" sz="2000" dirty="0">
                <a:latin typeface="Courier New" pitchFamily="49" charset="0"/>
              </a:rPr>
              <a:t>123 Suzy 9.5 8.1 7.6 3.1 3.2</a:t>
            </a:r>
          </a:p>
          <a:p>
            <a:pPr>
              <a:lnSpc>
                <a:spcPct val="90000"/>
              </a:lnSpc>
            </a:pPr>
            <a:r>
              <a:rPr lang="pl-PL" altLang="en-US" sz="2000" dirty="0">
                <a:latin typeface="Courier New" pitchFamily="49" charset="0"/>
              </a:rPr>
              <a:t>456 Brad 7.0 9.6 6.5 4.9 8.8</a:t>
            </a:r>
          </a:p>
          <a:p>
            <a:pPr>
              <a:lnSpc>
                <a:spcPct val="90000"/>
              </a:lnSpc>
            </a:pPr>
            <a:r>
              <a:rPr lang="pl-PL" altLang="en-US" sz="2000" dirty="0">
                <a:latin typeface="Courier New" pitchFamily="49" charset="0"/>
              </a:rPr>
              <a:t>789 Jenn 8.0 8.0 8.0 8.0 7.5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7267" y="6543577"/>
            <a:ext cx="6594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https://courses.cs.washington.edu/courses/cse142/11au/python/06-files.ppt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25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Line at a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info = open("hours.txt")</a:t>
            </a:r>
          </a:p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lineOne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info.readline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lineOne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'123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Susan 12.5 8.1 7.6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3.2\n'</a:t>
            </a:r>
          </a:p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lineTwo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info.readline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pl-PL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63" lvl="1" indent="0">
              <a:buNone/>
            </a:pPr>
            <a:r>
              <a:rPr lang="pl-P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'456 Brad 4.0 11.6 6.5 2.7 12\n'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63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340352" y="5164642"/>
            <a:ext cx="4669536" cy="12926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1" dirty="0" smtClean="0">
                <a:latin typeface="Courier New" pitchFamily="49" charset="0"/>
              </a:rPr>
              <a:t>hours.txt</a:t>
            </a:r>
            <a:endParaRPr lang="en-US" altLang="en-US" sz="20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pl-PL" altLang="en-US" sz="2000" dirty="0">
                <a:latin typeface="Courier New" pitchFamily="49" charset="0"/>
              </a:rPr>
              <a:t>123 Suzy 9.5 8.1 7.6 3.1 3.2</a:t>
            </a:r>
          </a:p>
          <a:p>
            <a:pPr>
              <a:lnSpc>
                <a:spcPct val="90000"/>
              </a:lnSpc>
            </a:pPr>
            <a:r>
              <a:rPr lang="pl-PL" altLang="en-US" sz="2000" dirty="0">
                <a:latin typeface="Courier New" pitchFamily="49" charset="0"/>
              </a:rPr>
              <a:t>456 Brad 7.0 9.6 6.5 4.9 8.8</a:t>
            </a:r>
          </a:p>
          <a:p>
            <a:pPr>
              <a:lnSpc>
                <a:spcPct val="90000"/>
              </a:lnSpc>
            </a:pPr>
            <a:r>
              <a:rPr lang="pl-PL" altLang="en-US" sz="2000" dirty="0">
                <a:latin typeface="Courier New" pitchFamily="49" charset="0"/>
              </a:rPr>
              <a:t>789 Jenn 8.0 8.0 8.0 8.0 7.5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9376" y="4702977"/>
            <a:ext cx="18105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our input file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08192" y="1969968"/>
            <a:ext cx="2596896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there’s actually an easier way to do this… can you guess what it is?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99376" y="3588396"/>
            <a:ext cx="176784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(we’ll show you soon)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7267" y="6543577"/>
            <a:ext cx="6594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https://courses.cs.washington.edu/courses/cse142/11au/python/06-files.ppt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894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List of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63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info = open("hours.txt")</a:t>
            </a:r>
          </a:p>
          <a:p>
            <a:pPr marL="4763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listOfLines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info.readlines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763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listOfLines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63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['123 Susan 12.5 8.1 7.6 3.2\n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4763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'456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Brad 4.0 11.6 6.5 2.7 12\n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4763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'789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Jenn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8.0 8.0 8.0 8.0 7.5\n']</a:t>
            </a:r>
          </a:p>
          <a:p>
            <a:pPr marL="4763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35</a:t>
            </a:fld>
            <a:endParaRPr lang="en-US" alt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340352" y="5164642"/>
            <a:ext cx="4669536" cy="12926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1" dirty="0" smtClean="0">
                <a:latin typeface="Courier New" pitchFamily="49" charset="0"/>
              </a:rPr>
              <a:t>hours.txt</a:t>
            </a:r>
            <a:endParaRPr lang="en-US" altLang="en-US" sz="20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pl-PL" altLang="en-US" sz="2000" dirty="0">
                <a:latin typeface="Courier New" pitchFamily="49" charset="0"/>
              </a:rPr>
              <a:t>123 Suzy 9.5 8.1 7.6 3.1 3.2</a:t>
            </a:r>
          </a:p>
          <a:p>
            <a:pPr>
              <a:lnSpc>
                <a:spcPct val="90000"/>
              </a:lnSpc>
            </a:pPr>
            <a:r>
              <a:rPr lang="pl-PL" altLang="en-US" sz="2000" dirty="0">
                <a:latin typeface="Courier New" pitchFamily="49" charset="0"/>
              </a:rPr>
              <a:t>456 Brad 7.0 9.6 6.5 4.9 8.8</a:t>
            </a:r>
          </a:p>
          <a:p>
            <a:pPr>
              <a:lnSpc>
                <a:spcPct val="90000"/>
              </a:lnSpc>
            </a:pPr>
            <a:r>
              <a:rPr lang="pl-PL" altLang="en-US" sz="2000" dirty="0">
                <a:latin typeface="Courier New" pitchFamily="49" charset="0"/>
              </a:rPr>
              <a:t>789 Jenn 8.0 8.0 8.0 8.0 7.5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9376" y="4702977"/>
            <a:ext cx="18105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our input file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7267" y="6543577"/>
            <a:ext cx="6594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https://courses.cs.washington.edu/courses/cse142/11au/python/06-files.ppt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087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Loops to Read in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42960" cy="4156799"/>
          </a:xfrm>
        </p:spPr>
        <p:txBody>
          <a:bodyPr/>
          <a:lstStyle/>
          <a:p>
            <a:r>
              <a:rPr lang="en-US" dirty="0" smtClean="0"/>
              <a:t>Remember,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loops are great for iterating</a:t>
            </a:r>
          </a:p>
          <a:p>
            <a:pPr lvl="3"/>
            <a:endParaRPr lang="en-US" dirty="0"/>
          </a:p>
          <a:p>
            <a:r>
              <a:rPr lang="en-US" dirty="0" smtClean="0"/>
              <a:t>With a list,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iterates over…</a:t>
            </a:r>
          </a:p>
          <a:p>
            <a:pPr lvl="1"/>
            <a:r>
              <a:rPr lang="en-US" dirty="0" smtClean="0"/>
              <a:t>Each element of the list (in order)</a:t>
            </a:r>
          </a:p>
          <a:p>
            <a:r>
              <a:rPr lang="en-US" dirty="0" smtClean="0"/>
              <a:t>Using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 smtClean="0"/>
              <a:t>,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iterates over…</a:t>
            </a:r>
          </a:p>
          <a:p>
            <a:pPr lvl="1"/>
            <a:r>
              <a:rPr lang="en-US" dirty="0" smtClean="0"/>
              <a:t>Each number generated by the range (in order)</a:t>
            </a:r>
          </a:p>
          <a:p>
            <a:r>
              <a:rPr lang="en-US" dirty="0" smtClean="0"/>
              <a:t>And with a file,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iterates over…</a:t>
            </a:r>
          </a:p>
          <a:p>
            <a:pPr lvl="1"/>
            <a:r>
              <a:rPr lang="en-US" dirty="0" smtClean="0"/>
              <a:t>Each line of the file (in order)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99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" y="826364"/>
            <a:ext cx="8717280" cy="1143000"/>
          </a:xfrm>
        </p:spPr>
        <p:txBody>
          <a:bodyPr/>
          <a:lstStyle/>
          <a:p>
            <a:r>
              <a:rPr lang="en-US" sz="4000" dirty="0" smtClean="0"/>
              <a:t>A Better Way to Read One Line at a Time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82000" cy="4156799"/>
          </a:xfrm>
        </p:spPr>
        <p:txBody>
          <a:bodyPr/>
          <a:lstStyle/>
          <a:p>
            <a:r>
              <a:rPr lang="en-US" dirty="0" smtClean="0"/>
              <a:t>Instead of reading them manually, use a </a:t>
            </a:r>
            <a:br>
              <a:rPr lang="en-US" dirty="0" smtClean="0"/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to iterate through the file line by line</a:t>
            </a:r>
          </a:p>
          <a:p>
            <a:pPr lvl="3"/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info = open("hours.txt")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eachLine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info: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     print(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eachLine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123 Susan 12.5 8.1 7.6 3.2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456 Brad 4.0 11.6 6.5 2.7 12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789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Jenn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8.0 8.0 8.0 8.0 7.5</a:t>
            </a:r>
          </a:p>
          <a:p>
            <a:pPr marL="45720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28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" y="826364"/>
            <a:ext cx="8717280" cy="1143000"/>
          </a:xfrm>
        </p:spPr>
        <p:txBody>
          <a:bodyPr/>
          <a:lstStyle/>
          <a:p>
            <a:r>
              <a:rPr lang="en-US" sz="4000" dirty="0" smtClean="0"/>
              <a:t>A Better Way to Read One Line at a Time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82000" cy="4156799"/>
          </a:xfrm>
        </p:spPr>
        <p:txBody>
          <a:bodyPr/>
          <a:lstStyle/>
          <a:p>
            <a:r>
              <a:rPr lang="en-US" dirty="0" smtClean="0"/>
              <a:t>Instead of reading them manually, use a </a:t>
            </a:r>
            <a:br>
              <a:rPr lang="en-US" dirty="0" smtClean="0"/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to iterate through the file line by line</a:t>
            </a:r>
          </a:p>
          <a:p>
            <a:pPr lvl="3"/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info = open("hours.txt")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eachLine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info: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     print(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eachLine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123 Susan 12.5 8.1 7.6 3.2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456 Brad 4.0 11.6 6.5 2.7 12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789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Jenn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8.0 8.0 8.0 8.0 7.5</a:t>
            </a:r>
          </a:p>
          <a:p>
            <a:pPr marL="45720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38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114288" y="3640927"/>
            <a:ext cx="2816352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why are there all these empty lines???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5309616" y="4056426"/>
            <a:ext cx="804672" cy="2210262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5212080" y="4056426"/>
            <a:ext cx="902208" cy="1625046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1"/>
          </p:cNvCxnSpPr>
          <p:nvPr/>
        </p:nvCxnSpPr>
        <p:spPr>
          <a:xfrm flipH="1">
            <a:off x="5035296" y="4056426"/>
            <a:ext cx="1078992" cy="930102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67856" y="4543985"/>
            <a:ext cx="2566416" cy="19389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now that we’re calling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sz="2400" dirty="0" smtClean="0">
                <a:cs typeface="Courier New" panose="02070309020205020404" pitchFamily="49" charset="0"/>
              </a:rPr>
              <a:t>, the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400" dirty="0" smtClean="0">
                <a:cs typeface="Courier New" panose="02070309020205020404" pitchFamily="49" charset="0"/>
              </a:rPr>
              <a:t> is printing out as a second new line</a:t>
            </a:r>
            <a:endParaRPr lang="en-US" sz="2400" b="1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92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39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Whitespace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18358" cy="4156799"/>
          </a:xfrm>
        </p:spPr>
        <p:txBody>
          <a:bodyPr/>
          <a:lstStyle/>
          <a:p>
            <a:r>
              <a:rPr lang="en-US" sz="3600" dirty="0"/>
              <a:t>To </a:t>
            </a:r>
            <a:r>
              <a:rPr lang="en-US" sz="3600" dirty="0" smtClean="0"/>
              <a:t>learn about escape sequences</a:t>
            </a:r>
          </a:p>
          <a:p>
            <a:pPr lvl="1"/>
            <a:r>
              <a:rPr lang="en-US" sz="3200" dirty="0" smtClean="0"/>
              <a:t>What they are</a:t>
            </a:r>
          </a:p>
          <a:p>
            <a:pPr lvl="1"/>
            <a:r>
              <a:rPr lang="en-US" sz="3200" dirty="0" smtClean="0"/>
              <a:t>Why we need them</a:t>
            </a:r>
          </a:p>
          <a:p>
            <a:pPr lvl="1"/>
            <a:r>
              <a:rPr lang="en-US" sz="3200" dirty="0" smtClean="0"/>
              <a:t>How to use them</a:t>
            </a:r>
            <a:endParaRPr lang="en-US" sz="3200" dirty="0"/>
          </a:p>
          <a:p>
            <a:r>
              <a:rPr lang="en-US" sz="3600" dirty="0"/>
              <a:t>To be able </a:t>
            </a:r>
            <a:r>
              <a:rPr lang="en-US" sz="3600" dirty="0" smtClean="0"/>
              <a:t>to</a:t>
            </a:r>
          </a:p>
          <a:p>
            <a:pPr lvl="1"/>
            <a:r>
              <a:rPr lang="en-US" sz="3200" dirty="0"/>
              <a:t>O</a:t>
            </a:r>
            <a:r>
              <a:rPr lang="en-US" sz="3200" dirty="0" smtClean="0"/>
              <a:t>pen </a:t>
            </a:r>
            <a:r>
              <a:rPr lang="en-US" sz="3200" dirty="0"/>
              <a:t>a </a:t>
            </a:r>
            <a:r>
              <a:rPr lang="en-US" sz="3200" dirty="0" smtClean="0"/>
              <a:t>file</a:t>
            </a:r>
          </a:p>
          <a:p>
            <a:pPr lvl="1"/>
            <a:r>
              <a:rPr lang="en-US" sz="3200" dirty="0" smtClean="0"/>
              <a:t>Read </a:t>
            </a:r>
            <a:r>
              <a:rPr lang="en-US" sz="3200" dirty="0"/>
              <a:t>in its </a:t>
            </a:r>
            <a:r>
              <a:rPr lang="en-US" sz="3200" dirty="0" smtClean="0"/>
              <a:t>data</a:t>
            </a:r>
          </a:p>
          <a:p>
            <a:pPr lvl="1"/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616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Whitespace is any “blank” character, that represents space between other characters</a:t>
            </a:r>
          </a:p>
          <a:p>
            <a:r>
              <a:rPr lang="en-US" dirty="0" smtClean="0"/>
              <a:t>For example: tabs, newlines, and spaces</a:t>
            </a:r>
            <a:br>
              <a:rPr lang="en-US" dirty="0" smtClean="0"/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"\t"  "\n"    " "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When we read in a file, we can get whitespace</a:t>
            </a:r>
          </a:p>
          <a:p>
            <a:pPr lvl="1"/>
            <a:r>
              <a:rPr lang="en-US" sz="3200" dirty="0" smtClean="0"/>
              <a:t>Sometimes, we don’t want to keep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16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32" y="826364"/>
            <a:ext cx="8479536" cy="1143000"/>
          </a:xfrm>
        </p:spPr>
        <p:txBody>
          <a:bodyPr/>
          <a:lstStyle/>
          <a:p>
            <a:r>
              <a:rPr lang="en-US" dirty="0" smtClean="0"/>
              <a:t>Removing the Newline from 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79536" cy="4156799"/>
          </a:xfrm>
        </p:spPr>
        <p:txBody>
          <a:bodyPr/>
          <a:lstStyle/>
          <a:p>
            <a:r>
              <a:rPr lang="en-US" dirty="0" smtClean="0"/>
              <a:t>To remove the escaped newline sequence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dirty="0" smtClean="0"/>
              <a:t>) from a string we read in, we can use slicing</a:t>
            </a:r>
          </a:p>
          <a:p>
            <a:pPr lvl="3"/>
            <a:endParaRPr lang="en-US" dirty="0" smtClean="0"/>
          </a:p>
          <a:p>
            <a:pPr marL="4763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myString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myString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[:-1]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41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038424" y="4152886"/>
          <a:ext cx="3989752" cy="18706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97438"/>
                <a:gridCol w="997438"/>
                <a:gridCol w="997438"/>
                <a:gridCol w="997438"/>
              </a:tblGrid>
              <a:tr h="5295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7054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\n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64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76790" y="5920939"/>
            <a:ext cx="1913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myString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65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32" y="826364"/>
            <a:ext cx="8479536" cy="1143000"/>
          </a:xfrm>
        </p:spPr>
        <p:txBody>
          <a:bodyPr/>
          <a:lstStyle/>
          <a:p>
            <a:r>
              <a:rPr lang="en-US" dirty="0"/>
              <a:t>Removing the Newline from the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79536" cy="4156799"/>
          </a:xfrm>
        </p:spPr>
        <p:txBody>
          <a:bodyPr/>
          <a:lstStyle/>
          <a:p>
            <a:r>
              <a:rPr lang="en-US" dirty="0" smtClean="0"/>
              <a:t>To remove the escaped newline sequence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dirty="0" smtClean="0"/>
              <a:t>) from a string we read in, we can use slicing</a:t>
            </a:r>
          </a:p>
          <a:p>
            <a:pPr lvl="3"/>
            <a:endParaRPr lang="en-US" dirty="0" smtClean="0"/>
          </a:p>
          <a:p>
            <a:pPr marL="4763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myString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myString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[:-1]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42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038424" y="4152886"/>
          <a:ext cx="3989752" cy="18706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97438"/>
                <a:gridCol w="997438"/>
                <a:gridCol w="997438"/>
                <a:gridCol w="997438"/>
              </a:tblGrid>
              <a:tr h="5295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7054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\n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64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76790" y="5920939"/>
            <a:ext cx="1913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myString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120" y="4288827"/>
            <a:ext cx="2432304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don’t remove anything from the beginning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>
            <a:stCxn id="7" idx="3"/>
          </p:cNvCxnSpPr>
          <p:nvPr/>
        </p:nvCxnSpPr>
        <p:spPr>
          <a:xfrm flipV="1">
            <a:off x="3011424" y="3840480"/>
            <a:ext cx="1219200" cy="1048512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50720" y="5608052"/>
            <a:ext cx="2816352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just remove the very last character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>
          <a:xfrm flipV="1">
            <a:off x="3358896" y="3840480"/>
            <a:ext cx="1213104" cy="1767572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82"/>
          <p:cNvGrpSpPr>
            <a:grpSpLocks/>
          </p:cNvGrpSpPr>
          <p:nvPr/>
        </p:nvGrpSpPr>
        <p:grpSpPr bwMode="auto">
          <a:xfrm>
            <a:off x="5038424" y="3547872"/>
            <a:ext cx="3518814" cy="605014"/>
            <a:chOff x="7696108" y="4572000"/>
            <a:chExt cx="500747" cy="914400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8195771" y="4572000"/>
              <a:ext cx="0" cy="914400"/>
            </a:xfrm>
            <a:prstGeom prst="straightConnector1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 flipV="1">
              <a:off x="7696108" y="4578350"/>
              <a:ext cx="500747" cy="0"/>
            </a:xfrm>
            <a:prstGeom prst="line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</a:ln>
            <a:effectLst/>
          </p:spPr>
        </p:cxnSp>
      </p:grpSp>
      <p:sp>
        <p:nvSpPr>
          <p:cNvPr id="9" name="Rectangle 8"/>
          <p:cNvSpPr/>
          <p:nvPr/>
        </p:nvSpPr>
        <p:spPr>
          <a:xfrm>
            <a:off x="8040624" y="4288827"/>
            <a:ext cx="1005840" cy="18409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6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" y="1969364"/>
            <a:ext cx="8881874" cy="4156799"/>
          </a:xfrm>
        </p:spPr>
        <p:txBody>
          <a:bodyPr/>
          <a:lstStyle/>
          <a:p>
            <a:r>
              <a:rPr lang="en-US" dirty="0" smtClean="0"/>
              <a:t>To remove all whitespace from the </a:t>
            </a:r>
            <a:r>
              <a:rPr lang="en-US" u="sng" dirty="0" smtClean="0"/>
              <a:t>start and end</a:t>
            </a:r>
            <a:r>
              <a:rPr lang="en-US" dirty="0" smtClean="0"/>
              <a:t> of a string, we can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strip()</a:t>
            </a:r>
          </a:p>
          <a:p>
            <a:pPr lvl="3"/>
            <a:endParaRPr lang="en-US" dirty="0" smtClean="0"/>
          </a:p>
          <a:p>
            <a:pPr marL="4763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spacedOut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spacedOut.strip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43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499618" y="5194331"/>
          <a:ext cx="7528560" cy="822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41070"/>
                <a:gridCol w="941070"/>
                <a:gridCol w="941070"/>
                <a:gridCol w="941070"/>
                <a:gridCol w="941070"/>
                <a:gridCol w="941070"/>
                <a:gridCol w="941070"/>
                <a:gridCol w="941070"/>
              </a:tblGrid>
              <a:tr h="757054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\t 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\n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87493" y="6017291"/>
            <a:ext cx="2152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spacedOut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26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" y="1969364"/>
            <a:ext cx="8906258" cy="4156799"/>
          </a:xfrm>
        </p:spPr>
        <p:txBody>
          <a:bodyPr/>
          <a:lstStyle/>
          <a:p>
            <a:r>
              <a:rPr lang="en-US" dirty="0"/>
              <a:t>To remove all whitespace from the </a:t>
            </a:r>
            <a:r>
              <a:rPr lang="en-US" u="sng" dirty="0"/>
              <a:t>start and end</a:t>
            </a:r>
            <a:r>
              <a:rPr lang="en-US" dirty="0"/>
              <a:t> of a string, we can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strip()</a:t>
            </a:r>
          </a:p>
          <a:p>
            <a:pPr lvl="3"/>
            <a:endParaRPr lang="en-US" dirty="0"/>
          </a:p>
          <a:p>
            <a:pPr marL="4763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spacedOut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spacedOut.strip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44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499618" y="5194331"/>
          <a:ext cx="7528560" cy="822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41070"/>
                <a:gridCol w="941070"/>
                <a:gridCol w="941070"/>
                <a:gridCol w="941070"/>
                <a:gridCol w="941070"/>
                <a:gridCol w="941070"/>
                <a:gridCol w="941070"/>
                <a:gridCol w="941070"/>
              </a:tblGrid>
              <a:tr h="757054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\t 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\n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87493" y="6017291"/>
            <a:ext cx="2152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spacedOut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7" name="Group 82"/>
          <p:cNvGrpSpPr>
            <a:grpSpLocks/>
          </p:cNvGrpSpPr>
          <p:nvPr/>
        </p:nvGrpSpPr>
        <p:grpSpPr bwMode="auto">
          <a:xfrm>
            <a:off x="6876288" y="3645407"/>
            <a:ext cx="1810512" cy="1407263"/>
            <a:chOff x="7696108" y="4572000"/>
            <a:chExt cx="500747" cy="914400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8195771" y="4572000"/>
              <a:ext cx="0" cy="914400"/>
            </a:xfrm>
            <a:prstGeom prst="straightConnector1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 flipV="1">
              <a:off x="7696108" y="4578350"/>
              <a:ext cx="500747" cy="0"/>
            </a:xfrm>
            <a:prstGeom prst="line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</a:ln>
            <a:effectLst/>
          </p:spPr>
        </p:cxnSp>
      </p:grpSp>
      <p:grpSp>
        <p:nvGrpSpPr>
          <p:cNvPr id="17" name="Group 16"/>
          <p:cNvGrpSpPr/>
          <p:nvPr/>
        </p:nvGrpSpPr>
        <p:grpSpPr>
          <a:xfrm>
            <a:off x="1987296" y="3816098"/>
            <a:ext cx="3633216" cy="1236573"/>
            <a:chOff x="1987296" y="3816095"/>
            <a:chExt cx="3633216" cy="1392111"/>
          </a:xfrm>
        </p:grpSpPr>
        <p:grpSp>
          <p:nvGrpSpPr>
            <p:cNvPr id="10" name="Group 82"/>
            <p:cNvGrpSpPr>
              <a:grpSpLocks/>
            </p:cNvGrpSpPr>
            <p:nvPr/>
          </p:nvGrpSpPr>
          <p:grpSpPr bwMode="auto">
            <a:xfrm flipH="1">
              <a:off x="1987296" y="4043600"/>
              <a:ext cx="3633216" cy="1164604"/>
              <a:chOff x="7696108" y="4578350"/>
              <a:chExt cx="500747" cy="918998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>
                <a:off x="8195771" y="4582948"/>
                <a:ext cx="0" cy="914400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0070C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7696108" y="4578350"/>
                <a:ext cx="500747" cy="0"/>
              </a:xfrm>
              <a:prstGeom prst="line">
                <a:avLst/>
              </a:prstGeom>
              <a:noFill/>
              <a:ln w="57150" cap="flat" cmpd="sng" algn="ctr">
                <a:solidFill>
                  <a:srgbClr val="0070C0"/>
                </a:solidFill>
                <a:prstDash val="solid"/>
              </a:ln>
              <a:effectLst/>
            </p:spPr>
          </p:cxnSp>
        </p:grpSp>
        <p:cxnSp>
          <p:nvCxnSpPr>
            <p:cNvPr id="13" name="Straight Connector 12"/>
            <p:cNvCxnSpPr/>
            <p:nvPr/>
          </p:nvCxnSpPr>
          <p:spPr bwMode="auto">
            <a:xfrm>
              <a:off x="5620512" y="3816095"/>
              <a:ext cx="0" cy="256032"/>
            </a:xfrm>
            <a:prstGeom prst="line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>
              <a:off x="2940041" y="4049429"/>
              <a:ext cx="0" cy="1158777"/>
            </a:xfrm>
            <a:prstGeom prst="straightConnector1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</p:grpSp>
      <p:sp>
        <p:nvSpPr>
          <p:cNvPr id="18" name="Rectangle 17"/>
          <p:cNvSpPr/>
          <p:nvPr/>
        </p:nvSpPr>
        <p:spPr>
          <a:xfrm>
            <a:off x="1377696" y="5096795"/>
            <a:ext cx="1975104" cy="1029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8107680" y="5052671"/>
            <a:ext cx="1005840" cy="1029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" y="1969364"/>
            <a:ext cx="8796530" cy="4156799"/>
          </a:xfrm>
        </p:spPr>
        <p:txBody>
          <a:bodyPr/>
          <a:lstStyle/>
          <a:p>
            <a:r>
              <a:rPr lang="en-US" dirty="0"/>
              <a:t>To remove all whitespace from the </a:t>
            </a:r>
            <a:r>
              <a:rPr lang="en-US" u="sng" dirty="0"/>
              <a:t>start and end</a:t>
            </a:r>
            <a:r>
              <a:rPr lang="en-US" dirty="0"/>
              <a:t> of a string, we can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strip()</a:t>
            </a:r>
          </a:p>
          <a:p>
            <a:pPr lvl="3"/>
            <a:endParaRPr lang="en-US" dirty="0"/>
          </a:p>
          <a:p>
            <a:pPr marL="4763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spacedOut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spacedOut.strip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45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499618" y="5194331"/>
          <a:ext cx="7528560" cy="822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41070"/>
                <a:gridCol w="941070"/>
                <a:gridCol w="941070"/>
                <a:gridCol w="941070"/>
                <a:gridCol w="941070"/>
                <a:gridCol w="941070"/>
                <a:gridCol w="941070"/>
                <a:gridCol w="941070"/>
              </a:tblGrid>
              <a:tr h="757054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\t 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\n</a:t>
                      </a:r>
                      <a:endParaRPr lang="en-US" sz="4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87493" y="6017291"/>
            <a:ext cx="2152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spacedOut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987296" y="3816098"/>
            <a:ext cx="3633216" cy="1236573"/>
            <a:chOff x="1987296" y="3816095"/>
            <a:chExt cx="3633216" cy="1392111"/>
          </a:xfrm>
        </p:grpSpPr>
        <p:grpSp>
          <p:nvGrpSpPr>
            <p:cNvPr id="10" name="Group 82"/>
            <p:cNvGrpSpPr>
              <a:grpSpLocks/>
            </p:cNvGrpSpPr>
            <p:nvPr/>
          </p:nvGrpSpPr>
          <p:grpSpPr bwMode="auto">
            <a:xfrm flipH="1">
              <a:off x="1987296" y="4043600"/>
              <a:ext cx="3633216" cy="1164604"/>
              <a:chOff x="7696108" y="4578350"/>
              <a:chExt cx="500747" cy="918998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>
                <a:off x="8195771" y="4582948"/>
                <a:ext cx="0" cy="914400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0070C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7696108" y="4578350"/>
                <a:ext cx="500747" cy="0"/>
              </a:xfrm>
              <a:prstGeom prst="line">
                <a:avLst/>
              </a:prstGeom>
              <a:noFill/>
              <a:ln w="57150" cap="flat" cmpd="sng" algn="ctr">
                <a:solidFill>
                  <a:srgbClr val="0070C0"/>
                </a:solidFill>
                <a:prstDash val="solid"/>
              </a:ln>
              <a:effectLst/>
            </p:spPr>
          </p:cxnSp>
        </p:grpSp>
        <p:cxnSp>
          <p:nvCxnSpPr>
            <p:cNvPr id="13" name="Straight Connector 12"/>
            <p:cNvCxnSpPr/>
            <p:nvPr/>
          </p:nvCxnSpPr>
          <p:spPr bwMode="auto">
            <a:xfrm>
              <a:off x="5620512" y="3816095"/>
              <a:ext cx="0" cy="256032"/>
            </a:xfrm>
            <a:prstGeom prst="line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>
              <a:off x="2940041" y="4049429"/>
              <a:ext cx="0" cy="1158777"/>
            </a:xfrm>
            <a:prstGeom prst="straightConnector1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</p:grpSp>
      <p:sp>
        <p:nvSpPr>
          <p:cNvPr id="22" name="Rectangle 21"/>
          <p:cNvSpPr/>
          <p:nvPr/>
        </p:nvSpPr>
        <p:spPr>
          <a:xfrm>
            <a:off x="1377696" y="5096795"/>
            <a:ext cx="1975104" cy="1029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8107680" y="5052671"/>
            <a:ext cx="1005840" cy="1029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303618" y="4225002"/>
            <a:ext cx="407337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notice that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strip() </a:t>
            </a:r>
            <a:r>
              <a:rPr lang="en-US" sz="2400" dirty="0" smtClean="0">
                <a:cs typeface="Courier New" panose="02070309020205020404" pitchFamily="49" charset="0"/>
              </a:rPr>
              <a:t>does </a:t>
            </a:r>
            <a:r>
              <a:rPr lang="en-US" sz="2400" u="sng" dirty="0" smtClean="0">
                <a:cs typeface="Courier New" panose="02070309020205020404" pitchFamily="49" charset="0"/>
              </a:rPr>
              <a:t>not</a:t>
            </a:r>
            <a:r>
              <a:rPr lang="en-US" sz="2400" dirty="0" smtClean="0">
                <a:cs typeface="Courier New" panose="02070309020205020404" pitchFamily="49" charset="0"/>
              </a:rPr>
              <a:t> remove “interior” spacing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 flipH="1">
            <a:off x="6183496" y="5055999"/>
            <a:ext cx="1034501" cy="1034501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82"/>
          <p:cNvGrpSpPr>
            <a:grpSpLocks/>
          </p:cNvGrpSpPr>
          <p:nvPr/>
        </p:nvGrpSpPr>
        <p:grpSpPr bwMode="auto">
          <a:xfrm>
            <a:off x="6876288" y="3645407"/>
            <a:ext cx="1810512" cy="1407263"/>
            <a:chOff x="7696108" y="4572000"/>
            <a:chExt cx="500747" cy="914400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8195771" y="4572000"/>
              <a:ext cx="0" cy="914400"/>
            </a:xfrm>
            <a:prstGeom prst="straightConnector1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flipV="1">
              <a:off x="7696108" y="4578350"/>
              <a:ext cx="500747" cy="0"/>
            </a:xfrm>
            <a:prstGeom prst="line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7777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Miscellaneous (and Exercises!)</a:t>
            </a:r>
          </a:p>
        </p:txBody>
      </p:sp>
    </p:spTree>
    <p:extLst>
      <p:ext uri="{BB962C8B-B14F-4D97-AF65-F5344CB8AC3E}">
        <p14:creationId xmlns:p14="http://schemas.microsoft.com/office/powerpoint/2010/main" val="352395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a Filename from a User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putting the filename straight in the code, we can ask the user for the filename</a:t>
            </a:r>
          </a:p>
          <a:p>
            <a:r>
              <a:rPr lang="en-US" sz="2800" dirty="0" smtClean="0"/>
              <a:t>Save their response in a variable, and call the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sz="2800" dirty="0" smtClean="0"/>
              <a:t> function with it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47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886712" y="3941080"/>
            <a:ext cx="5370576" cy="258532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printfile.py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Prints a file to the screen.</a:t>
            </a:r>
          </a:p>
          <a:p>
            <a:pPr eaLnBrk="1" hangingPunct="1">
              <a:lnSpc>
                <a:spcPct val="90000"/>
              </a:lnSpc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filename: "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'r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data =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infile.read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</a:p>
          <a:p>
            <a:pPr eaLnBrk="1" hangingPunct="1">
              <a:lnSpc>
                <a:spcPct val="90000"/>
              </a:lnSpc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11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Jabberwocky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Write a program that goes through a file and reports the longest line in the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48</a:t>
            </a:fld>
            <a:endParaRPr lang="en-US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93292" y="5345722"/>
            <a:ext cx="6757416" cy="101566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1" dirty="0">
                <a:latin typeface="Courier New" panose="02070309020205020404" pitchFamily="49" charset="0"/>
              </a:rPr>
              <a:t>&gt;&gt;&gt;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longest.py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longest line = 42 characters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the jaws that bite, the claws that catch</a:t>
            </a:r>
            <a:r>
              <a:rPr lang="en-US" altLang="en-US" sz="2000" dirty="0" smtClean="0">
                <a:latin typeface="Courier New" panose="02070309020205020404" pitchFamily="49" charset="0"/>
              </a:rPr>
              <a:t>,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93292" y="3422673"/>
            <a:ext cx="6757416" cy="12926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Beware </a:t>
            </a:r>
            <a:r>
              <a:rPr lang="en-US" altLang="en-US" sz="2000" dirty="0">
                <a:latin typeface="Courier New" panose="02070309020205020404" pitchFamily="49" charset="0"/>
              </a:rPr>
              <a:t>the Jabberwock, my son,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the </a:t>
            </a:r>
            <a:r>
              <a:rPr lang="en-US" altLang="en-US" sz="2000" dirty="0">
                <a:latin typeface="Courier New" panose="02070309020205020404" pitchFamily="49" charset="0"/>
              </a:rPr>
              <a:t>jaws that bite, the claws that catch,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Beware </a:t>
            </a:r>
            <a:r>
              <a:rPr lang="en-US" altLang="en-US" sz="2000" dirty="0">
                <a:latin typeface="Courier New" panose="02070309020205020404" pitchFamily="49" charset="0"/>
              </a:rPr>
              <a:t>the </a:t>
            </a:r>
            <a:r>
              <a:rPr lang="en-US" altLang="en-US" sz="2000" dirty="0" err="1">
                <a:latin typeface="Courier New" panose="02070309020205020404" pitchFamily="49" charset="0"/>
              </a:rPr>
              <a:t>JubJub</a:t>
            </a:r>
            <a:r>
              <a:rPr lang="en-US" altLang="en-US" sz="2000" dirty="0">
                <a:latin typeface="Courier New" panose="02070309020205020404" pitchFamily="49" charset="0"/>
              </a:rPr>
              <a:t> bird and shun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the </a:t>
            </a:r>
            <a:r>
              <a:rPr lang="en-US" altLang="en-US" sz="2000" dirty="0" err="1">
                <a:latin typeface="Courier New" panose="02070309020205020404" pitchFamily="49" charset="0"/>
              </a:rPr>
              <a:t>frumious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bandersnatch</a:t>
            </a:r>
            <a:r>
              <a:rPr lang="en-US" altLang="en-US" sz="2000" dirty="0" smtClean="0">
                <a:latin typeface="Courier New" panose="02070309020205020404" pitchFamily="49" charset="0"/>
              </a:rPr>
              <a:t>.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022180"/>
            <a:ext cx="2386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Example Input File: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4945612"/>
            <a:ext cx="2092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Example Output: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638341" y="3022180"/>
            <a:ext cx="2152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caroll.txt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6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Jabberwocky Solution 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688"/>
            <a:ext cx="8516112" cy="443147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inside main: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 the file "carroll.txt" (for reading)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create a variable to store the "longest" line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we'll refer to this variable as "record"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what should this variable be initialized to?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each line of the input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current line is longer than the record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the record to the current line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the length of the longest line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the longest line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main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5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Escape Sequences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9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Jabberwocky Solution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inputFile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"carroll.txt"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longest =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line </a:t>
            </a:r>
            <a:r>
              <a:rPr lang="en-US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inputFile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(line) &gt;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(longest):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longest = line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"Longest line ="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(longest))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(longest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67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Jabberwocky Solution Walkthrough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51</a:t>
            </a:fld>
            <a:endParaRPr lang="en-US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071116" y="1822242"/>
            <a:ext cx="6757416" cy="12926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Beware </a:t>
            </a:r>
            <a:r>
              <a:rPr lang="en-US" altLang="en-US" sz="2000" dirty="0">
                <a:latin typeface="Courier New" panose="02070309020205020404" pitchFamily="49" charset="0"/>
              </a:rPr>
              <a:t>the Jabberwock, my son,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the </a:t>
            </a:r>
            <a:r>
              <a:rPr lang="en-US" altLang="en-US" sz="2000" dirty="0">
                <a:latin typeface="Courier New" panose="02070309020205020404" pitchFamily="49" charset="0"/>
              </a:rPr>
              <a:t>jaws that bite, the claws that catch,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Beware </a:t>
            </a:r>
            <a:r>
              <a:rPr lang="en-US" altLang="en-US" sz="2000" dirty="0">
                <a:latin typeface="Courier New" panose="02070309020205020404" pitchFamily="49" charset="0"/>
              </a:rPr>
              <a:t>the </a:t>
            </a:r>
            <a:r>
              <a:rPr lang="en-US" altLang="en-US" sz="2000" dirty="0" err="1">
                <a:latin typeface="Courier New" panose="02070309020205020404" pitchFamily="49" charset="0"/>
              </a:rPr>
              <a:t>JubJub</a:t>
            </a:r>
            <a:r>
              <a:rPr lang="en-US" altLang="en-US" sz="2000" dirty="0">
                <a:latin typeface="Courier New" panose="02070309020205020404" pitchFamily="49" charset="0"/>
              </a:rPr>
              <a:t> bird and shun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the </a:t>
            </a:r>
            <a:r>
              <a:rPr lang="en-US" altLang="en-US" sz="2000" dirty="0" err="1">
                <a:latin typeface="Courier New" panose="02070309020205020404" pitchFamily="49" charset="0"/>
              </a:rPr>
              <a:t>frumious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bandersnatch</a:t>
            </a:r>
            <a:r>
              <a:rPr lang="en-US" altLang="en-US" sz="2000" dirty="0" smtClean="0">
                <a:latin typeface="Courier New" panose="02070309020205020404" pitchFamily="49" charset="0"/>
              </a:rPr>
              <a:t>.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874417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longest = ""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301790" y="5463797"/>
            <a:ext cx="4842210" cy="101566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line in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inputFile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(line)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(longest):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longest = line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3362118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    = "</a:t>
            </a:r>
            <a:r>
              <a:rPr lang="en-US" altLang="en-US" dirty="0" smtClean="0">
                <a:latin typeface="Courier New" panose="02070309020205020404" pitchFamily="49" charset="0"/>
              </a:rPr>
              <a:t>Beware </a:t>
            </a:r>
            <a:r>
              <a:rPr lang="en-US" altLang="en-US" dirty="0">
                <a:latin typeface="Courier New" panose="02070309020205020404" pitchFamily="49" charset="0"/>
              </a:rPr>
              <a:t>the Jabberwock, my son</a:t>
            </a:r>
            <a:r>
              <a:rPr lang="en-US" altLang="en-US" dirty="0" smtClean="0">
                <a:latin typeface="Courier New" panose="02070309020205020404" pitchFamily="49" charset="0"/>
              </a:rPr>
              <a:t>,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93548" y="1859545"/>
            <a:ext cx="1877568" cy="400110"/>
            <a:chOff x="193548" y="1890449"/>
            <a:chExt cx="1877568" cy="40011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424940" y="2090504"/>
              <a:ext cx="646176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93548" y="1890449"/>
              <a:ext cx="12313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line = 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90853" y="5448884"/>
            <a:ext cx="356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(line) 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(longest)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0853" y="5818216"/>
            <a:ext cx="356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31    &gt;      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96202" y="5971629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en-US" sz="4400" b="1" dirty="0">
              <a:solidFill>
                <a:srgbClr val="008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4252470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longest =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dirty="0">
                <a:latin typeface="Courier New" panose="02070309020205020404" pitchFamily="49" charset="0"/>
              </a:rPr>
              <a:t>Beware the Jabberwock, my son</a:t>
            </a:r>
            <a:r>
              <a:rPr lang="en-US" altLang="en-US" dirty="0" smtClean="0">
                <a:latin typeface="Courier New" panose="02070309020205020404" pitchFamily="49" charset="0"/>
              </a:rPr>
              <a:t>,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4" name="Straight Connector 23"/>
          <p:cNvCxnSpPr>
            <a:stCxn id="10" idx="1"/>
          </p:cNvCxnSpPr>
          <p:nvPr/>
        </p:nvCxnSpPr>
        <p:spPr>
          <a:xfrm flipV="1">
            <a:off x="457200" y="4105249"/>
            <a:ext cx="271272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121196" y="5679101"/>
            <a:ext cx="323088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02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7.40741E-7 L -2.77778E-6 0.02176 C -2.77778E-6 0.03148 0.01598 0.04352 0.029 0.04352 L 0.05799 0.04352 " pathEditMode="relative" rAng="0" ptsTypes="FfFF">
                                      <p:cBhvr>
                                        <p:cTn id="18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9" y="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99 0.04352 L 0.05799 0.06412 C 0.05799 0.07338 0.07413 0.08495 0.0875 0.08495 L 0.11702 0.08495 " pathEditMode="relative" rAng="0" ptsTypes="FfFF">
                                      <p:cBhvr>
                                        <p:cTn id="34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702 0.08495 L 0.05851 0.08495 C 0.03229 0.08495 -2.77778E-6 0.06134 -2.77778E-6 0.04236 L -2.77778E-6 7.40741E-7 " pathEditMode="relative" rAng="0" ptsTypes="FfFF">
                                      <p:cBhvr>
                                        <p:cTn id="46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51" y="-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48148E-6 L -4.72222E-6 0.03588 " pathEditMode="fixed" rAng="0" ptsTypes="AA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0" grpId="0"/>
      <p:bldP spid="2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57200" y="3874417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longest = ""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" y="4252470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longest =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dirty="0">
                <a:latin typeface="Courier New" panose="02070309020205020404" pitchFamily="49" charset="0"/>
              </a:rPr>
              <a:t>Beware the Jabberwock, my son</a:t>
            </a:r>
            <a:r>
              <a:rPr lang="en-US" altLang="en-US" dirty="0" smtClean="0">
                <a:latin typeface="Courier New" panose="02070309020205020404" pitchFamily="49" charset="0"/>
              </a:rPr>
              <a:t>,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3" name="Straight Connector 32"/>
          <p:cNvCxnSpPr>
            <a:stCxn id="31" idx="1"/>
          </p:cNvCxnSpPr>
          <p:nvPr/>
        </p:nvCxnSpPr>
        <p:spPr>
          <a:xfrm flipV="1">
            <a:off x="457200" y="4105249"/>
            <a:ext cx="271272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Jabberwocky Solution Walkthrough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52</a:t>
            </a:fld>
            <a:endParaRPr lang="en-US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071116" y="1822242"/>
            <a:ext cx="6757416" cy="12926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Beware </a:t>
            </a:r>
            <a:r>
              <a:rPr lang="en-US" altLang="en-US" sz="2000" dirty="0">
                <a:latin typeface="Courier New" panose="02070309020205020404" pitchFamily="49" charset="0"/>
              </a:rPr>
              <a:t>the Jabberwock, my son,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the </a:t>
            </a:r>
            <a:r>
              <a:rPr lang="en-US" altLang="en-US" sz="2000" dirty="0">
                <a:latin typeface="Courier New" panose="02070309020205020404" pitchFamily="49" charset="0"/>
              </a:rPr>
              <a:t>jaws that bite, the claws that catch,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Beware </a:t>
            </a:r>
            <a:r>
              <a:rPr lang="en-US" altLang="en-US" sz="2000" dirty="0">
                <a:latin typeface="Courier New" panose="02070309020205020404" pitchFamily="49" charset="0"/>
              </a:rPr>
              <a:t>the </a:t>
            </a:r>
            <a:r>
              <a:rPr lang="en-US" altLang="en-US" sz="2000" dirty="0" err="1">
                <a:latin typeface="Courier New" panose="02070309020205020404" pitchFamily="49" charset="0"/>
              </a:rPr>
              <a:t>JubJub</a:t>
            </a:r>
            <a:r>
              <a:rPr lang="en-US" altLang="en-US" sz="2000" dirty="0">
                <a:latin typeface="Courier New" panose="02070309020205020404" pitchFamily="49" charset="0"/>
              </a:rPr>
              <a:t> bird and shun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the </a:t>
            </a:r>
            <a:r>
              <a:rPr lang="en-US" altLang="en-US" sz="2000" dirty="0" err="1">
                <a:latin typeface="Courier New" panose="02070309020205020404" pitchFamily="49" charset="0"/>
              </a:rPr>
              <a:t>frumious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bandersnatch</a:t>
            </a:r>
            <a:r>
              <a:rPr lang="en-US" altLang="en-US" sz="2000" dirty="0" smtClean="0">
                <a:latin typeface="Courier New" panose="02070309020205020404" pitchFamily="49" charset="0"/>
              </a:rPr>
              <a:t>.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3362118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    = "</a:t>
            </a:r>
            <a:r>
              <a:rPr lang="en-US" altLang="en-US" dirty="0" smtClean="0">
                <a:latin typeface="Courier New" panose="02070309020205020404" pitchFamily="49" charset="0"/>
              </a:rPr>
              <a:t>the </a:t>
            </a:r>
            <a:r>
              <a:rPr lang="en-US" altLang="en-US" dirty="0">
                <a:latin typeface="Courier New" panose="02070309020205020404" pitchFamily="49" charset="0"/>
              </a:rPr>
              <a:t>jaws that bite, the claws that catch</a:t>
            </a:r>
            <a:r>
              <a:rPr lang="en-US" altLang="en-US" dirty="0" smtClean="0">
                <a:latin typeface="Courier New" panose="02070309020205020404" pitchFamily="49" charset="0"/>
              </a:rPr>
              <a:t>,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0853" y="5448884"/>
            <a:ext cx="356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(line) 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(longest)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0853" y="5818216"/>
            <a:ext cx="356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42    &gt;      31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96202" y="5971629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en-US" sz="4400" b="1" dirty="0">
              <a:solidFill>
                <a:srgbClr val="008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4633470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longest =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jaws that bite, the claws that catch,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457200" y="4486249"/>
            <a:ext cx="640689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93548" y="2100845"/>
            <a:ext cx="1877568" cy="400110"/>
            <a:chOff x="193548" y="1890449"/>
            <a:chExt cx="1877568" cy="400110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1424940" y="2090504"/>
              <a:ext cx="646176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93548" y="1890449"/>
              <a:ext cx="12313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line = 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301790" y="5463797"/>
            <a:ext cx="4842210" cy="101566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line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inputFile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(line)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(longest):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longest = line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121196" y="5679101"/>
            <a:ext cx="323088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15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7.40741E-7 L -2.77778E-6 0.02176 C -2.77778E-6 0.03148 0.01598 0.04352 0.029 0.04352 L 0.05799 0.04352 " pathEditMode="relative" rAng="0" ptsTypes="FfFF">
                                      <p:cBhvr>
                                        <p:cTn id="6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9" y="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99 0.04352 L 0.05799 0.06412 C 0.05799 0.07338 0.07413 0.08495 0.0875 0.08495 L 0.11702 0.08495 " pathEditMode="relative" rAng="0" ptsTypes="FfFF">
                                      <p:cBhvr>
                                        <p:cTn id="22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702 0.08495 L 0.05851 0.08495 C 0.03229 0.08495 -2.77778E-6 0.06134 -2.77778E-6 0.04236 L -2.77778E-6 7.40741E-7 " pathEditMode="relative" rAng="0" ptsTypes="FfFF">
                                      <p:cBhvr>
                                        <p:cTn id="34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51" y="-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33333E-6 L -4.72222E-6 0.03958 " pathEditMode="fixed" rAng="0" ptsTypes="AA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57200" y="3874417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longest = ""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" y="4252470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longest =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dirty="0">
                <a:latin typeface="Courier New" panose="02070309020205020404" pitchFamily="49" charset="0"/>
              </a:rPr>
              <a:t>Beware the Jabberwock, my son</a:t>
            </a:r>
            <a:r>
              <a:rPr lang="en-US" altLang="en-US" dirty="0" smtClean="0">
                <a:latin typeface="Courier New" panose="02070309020205020404" pitchFamily="49" charset="0"/>
              </a:rPr>
              <a:t>,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3" name="Straight Connector 32"/>
          <p:cNvCxnSpPr>
            <a:stCxn id="31" idx="1"/>
          </p:cNvCxnSpPr>
          <p:nvPr/>
        </p:nvCxnSpPr>
        <p:spPr>
          <a:xfrm flipV="1">
            <a:off x="457200" y="4105249"/>
            <a:ext cx="271272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Jabberwocky Solution Walkthrough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53</a:t>
            </a:fld>
            <a:endParaRPr lang="en-US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071116" y="1822242"/>
            <a:ext cx="6757416" cy="12926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Beware </a:t>
            </a:r>
            <a:r>
              <a:rPr lang="en-US" altLang="en-US" sz="2000" dirty="0">
                <a:latin typeface="Courier New" panose="02070309020205020404" pitchFamily="49" charset="0"/>
              </a:rPr>
              <a:t>the Jabberwock, my son,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the </a:t>
            </a:r>
            <a:r>
              <a:rPr lang="en-US" altLang="en-US" sz="2000" dirty="0">
                <a:latin typeface="Courier New" panose="02070309020205020404" pitchFamily="49" charset="0"/>
              </a:rPr>
              <a:t>jaws that bite, the claws that catch,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Beware </a:t>
            </a:r>
            <a:r>
              <a:rPr lang="en-US" altLang="en-US" sz="2000" dirty="0">
                <a:latin typeface="Courier New" panose="02070309020205020404" pitchFamily="49" charset="0"/>
              </a:rPr>
              <a:t>the </a:t>
            </a:r>
            <a:r>
              <a:rPr lang="en-US" altLang="en-US" sz="2000" dirty="0" err="1">
                <a:latin typeface="Courier New" panose="02070309020205020404" pitchFamily="49" charset="0"/>
              </a:rPr>
              <a:t>JubJub</a:t>
            </a:r>
            <a:r>
              <a:rPr lang="en-US" altLang="en-US" sz="2000" dirty="0">
                <a:latin typeface="Courier New" panose="02070309020205020404" pitchFamily="49" charset="0"/>
              </a:rPr>
              <a:t> bird and shun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the </a:t>
            </a:r>
            <a:r>
              <a:rPr lang="en-US" altLang="en-US" sz="2000" dirty="0" err="1">
                <a:latin typeface="Courier New" panose="02070309020205020404" pitchFamily="49" charset="0"/>
              </a:rPr>
              <a:t>frumious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bandersnatch</a:t>
            </a:r>
            <a:r>
              <a:rPr lang="en-US" altLang="en-US" sz="2000" dirty="0" smtClean="0">
                <a:latin typeface="Courier New" panose="02070309020205020404" pitchFamily="49" charset="0"/>
              </a:rPr>
              <a:t>.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3362118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    = "</a:t>
            </a:r>
            <a:r>
              <a:rPr lang="en-US" altLang="en-US" dirty="0" smtClean="0">
                <a:latin typeface="Courier New" panose="02070309020205020404" pitchFamily="49" charset="0"/>
              </a:rPr>
              <a:t>Beware </a:t>
            </a:r>
            <a:r>
              <a:rPr lang="en-US" altLang="en-US" dirty="0">
                <a:latin typeface="Courier New" panose="02070309020205020404" pitchFamily="49" charset="0"/>
              </a:rPr>
              <a:t>the </a:t>
            </a:r>
            <a:r>
              <a:rPr lang="en-US" altLang="en-US" dirty="0" err="1">
                <a:latin typeface="Courier New" panose="02070309020205020404" pitchFamily="49" charset="0"/>
              </a:rPr>
              <a:t>JubJub</a:t>
            </a:r>
            <a:r>
              <a:rPr lang="en-US" altLang="en-US" dirty="0">
                <a:latin typeface="Courier New" panose="02070309020205020404" pitchFamily="49" charset="0"/>
              </a:rPr>
              <a:t> bird and </a:t>
            </a:r>
            <a:r>
              <a:rPr lang="en-US" altLang="en-US" dirty="0" smtClean="0">
                <a:latin typeface="Courier New" panose="02070309020205020404" pitchFamily="49" charset="0"/>
              </a:rPr>
              <a:t>shun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0853" y="5448884"/>
            <a:ext cx="356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(line) 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(longest)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0853" y="5818216"/>
            <a:ext cx="356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32    &gt;      42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96202" y="5971629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4633470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longest =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jaws that bite, the claws that catch,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457200" y="4486249"/>
            <a:ext cx="640689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93548" y="2377100"/>
            <a:ext cx="1877568" cy="400110"/>
            <a:chOff x="193548" y="1890449"/>
            <a:chExt cx="1877568" cy="400110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1424940" y="2090504"/>
              <a:ext cx="646176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93548" y="1890449"/>
              <a:ext cx="12313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line = 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301790" y="5463797"/>
            <a:ext cx="4842210" cy="101566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line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inputFile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(line)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(longest):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longest = line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121196" y="5679101"/>
            <a:ext cx="323088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48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7.40741E-7 L -2.77778E-6 0.02176 C -2.77778E-6 0.03148 0.01598 0.04352 0.029 0.04352 L 0.05799 0.04352 " pathEditMode="relative" rAng="0" ptsTypes="FfFF">
                                      <p:cBhvr>
                                        <p:cTn id="6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9" y="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99 0.04352 L 0.029 0.04352 C 0.01598 0.04352 -2.77778E-6 0.03125 -2.77778E-6 0.02153 L -2.77778E-6 7.40741E-7 " pathEditMode="relative" rAng="0" ptsTypes="FfFF">
                                      <p:cBhvr>
                                        <p:cTn id="22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9" y="-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59259E-6 L -4.72222E-6 0.04445 " pathEditMode="fixed" rAng="0" ptsTypes="AA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57200" y="3874417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longest = ""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" y="4252470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longest =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dirty="0">
                <a:latin typeface="Courier New" panose="02070309020205020404" pitchFamily="49" charset="0"/>
              </a:rPr>
              <a:t>Beware the Jabberwock, my son</a:t>
            </a:r>
            <a:r>
              <a:rPr lang="en-US" altLang="en-US" dirty="0" smtClean="0">
                <a:latin typeface="Courier New" panose="02070309020205020404" pitchFamily="49" charset="0"/>
              </a:rPr>
              <a:t>,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3" name="Straight Connector 32"/>
          <p:cNvCxnSpPr>
            <a:stCxn id="31" idx="1"/>
          </p:cNvCxnSpPr>
          <p:nvPr/>
        </p:nvCxnSpPr>
        <p:spPr>
          <a:xfrm flipV="1">
            <a:off x="457200" y="4105249"/>
            <a:ext cx="271272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Jabberwocky Solution Walkthrough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54</a:t>
            </a:fld>
            <a:endParaRPr lang="en-US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071116" y="1822242"/>
            <a:ext cx="6757416" cy="12926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Beware </a:t>
            </a:r>
            <a:r>
              <a:rPr lang="en-US" altLang="en-US" sz="2000" dirty="0">
                <a:latin typeface="Courier New" panose="02070309020205020404" pitchFamily="49" charset="0"/>
              </a:rPr>
              <a:t>the Jabberwock, my son,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the </a:t>
            </a:r>
            <a:r>
              <a:rPr lang="en-US" altLang="en-US" sz="2000" dirty="0">
                <a:latin typeface="Courier New" panose="02070309020205020404" pitchFamily="49" charset="0"/>
              </a:rPr>
              <a:t>jaws that bite, the claws that catch,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Beware </a:t>
            </a:r>
            <a:r>
              <a:rPr lang="en-US" altLang="en-US" sz="2000" dirty="0">
                <a:latin typeface="Courier New" panose="02070309020205020404" pitchFamily="49" charset="0"/>
              </a:rPr>
              <a:t>the </a:t>
            </a:r>
            <a:r>
              <a:rPr lang="en-US" altLang="en-US" sz="2000" dirty="0" err="1">
                <a:latin typeface="Courier New" panose="02070309020205020404" pitchFamily="49" charset="0"/>
              </a:rPr>
              <a:t>JubJub</a:t>
            </a:r>
            <a:r>
              <a:rPr lang="en-US" altLang="en-US" sz="2000" dirty="0">
                <a:latin typeface="Courier New" panose="02070309020205020404" pitchFamily="49" charset="0"/>
              </a:rPr>
              <a:t> bird and shun</a:t>
            </a:r>
          </a:p>
          <a:p>
            <a:pPr marL="4763" lvl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the </a:t>
            </a:r>
            <a:r>
              <a:rPr lang="en-US" altLang="en-US" sz="2000" dirty="0" err="1">
                <a:latin typeface="Courier New" panose="02070309020205020404" pitchFamily="49" charset="0"/>
              </a:rPr>
              <a:t>frumious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bandersnatch</a:t>
            </a:r>
            <a:r>
              <a:rPr lang="en-US" altLang="en-US" sz="2000" dirty="0" smtClean="0">
                <a:latin typeface="Courier New" panose="02070309020205020404" pitchFamily="49" charset="0"/>
              </a:rPr>
              <a:t>.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3362118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    = "</a:t>
            </a:r>
            <a:r>
              <a:rPr lang="en-US" altLang="en-US" dirty="0" smtClean="0">
                <a:latin typeface="Courier New" panose="02070309020205020404" pitchFamily="49" charset="0"/>
              </a:rPr>
              <a:t>the </a:t>
            </a:r>
            <a:r>
              <a:rPr lang="en-US" altLang="en-US" dirty="0" err="1">
                <a:latin typeface="Courier New" panose="02070309020205020404" pitchFamily="49" charset="0"/>
              </a:rPr>
              <a:t>frumious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bandersnatch</a:t>
            </a:r>
            <a:r>
              <a:rPr lang="en-US" altLang="en-US" dirty="0" smtClean="0">
                <a:latin typeface="Courier New" panose="02070309020205020404" pitchFamily="49" charset="0"/>
              </a:rPr>
              <a:t>.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0853" y="5448884"/>
            <a:ext cx="356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(line) 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(longest)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0853" y="5818216"/>
            <a:ext cx="356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27    &gt;      42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96202" y="5971629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4633470"/>
            <a:ext cx="814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longest =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jaws that bite, the claws that catch,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457200" y="4486249"/>
            <a:ext cx="640689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301790" y="5463797"/>
            <a:ext cx="4842210" cy="101566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line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inputFile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(line)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(longest):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longest = line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121196" y="5679101"/>
            <a:ext cx="323088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193548" y="2676694"/>
            <a:ext cx="1877568" cy="400110"/>
            <a:chOff x="193548" y="1890449"/>
            <a:chExt cx="1877568" cy="400110"/>
          </a:xfrm>
        </p:grpSpPr>
        <p:cxnSp>
          <p:nvCxnSpPr>
            <p:cNvPr id="34" name="Straight Arrow Connector 33"/>
            <p:cNvCxnSpPr/>
            <p:nvPr/>
          </p:nvCxnSpPr>
          <p:spPr>
            <a:xfrm>
              <a:off x="1424940" y="2090504"/>
              <a:ext cx="646176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193548" y="1890449"/>
              <a:ext cx="12313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line = 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386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7.40741E-7 L -2.77778E-6 0.02176 C -2.77778E-6 0.03148 0.01598 0.04352 0.029 0.04352 L 0.05799 0.04352 " pathEditMode="relative" rAng="0" ptsTypes="FfFF">
                                      <p:cBhvr>
                                        <p:cTn id="6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9" y="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99 0.04352 L 0.029 0.04352 C 0.01598 0.04352 -2.77778E-6 0.03125 -2.77778E-6 0.02153 L -2.77778E-6 7.40741E-7 " pathEditMode="relative" rAng="0" ptsTypes="FfFF">
                                      <p:cBhvr>
                                        <p:cTn id="22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9" y="-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-4.72222E-6 0.05764 " pathEditMode="fixed" rAng="0" ptsTypes="AA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40885" cy="4517689"/>
          </a:xfrm>
        </p:spPr>
        <p:txBody>
          <a:bodyPr/>
          <a:lstStyle/>
          <a:p>
            <a:r>
              <a:rPr lang="en-US" dirty="0" smtClean="0"/>
              <a:t>Homework </a:t>
            </a:r>
            <a:r>
              <a:rPr lang="en-US" dirty="0" smtClean="0"/>
              <a:t>7 is </a:t>
            </a:r>
            <a:r>
              <a:rPr lang="en-US" dirty="0" smtClean="0"/>
              <a:t>due Wednesday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Project 1 comes out this week</a:t>
            </a:r>
          </a:p>
          <a:p>
            <a:r>
              <a:rPr lang="en-US" dirty="0" smtClean="0"/>
              <a:t>It will be difficult</a:t>
            </a:r>
          </a:p>
          <a:p>
            <a:pPr lvl="1"/>
            <a:r>
              <a:rPr lang="en-US" dirty="0" smtClean="0"/>
              <a:t>No collaboration allowed!</a:t>
            </a:r>
          </a:p>
          <a:p>
            <a:pPr lvl="1"/>
            <a:r>
              <a:rPr lang="en-US" dirty="0" smtClean="0"/>
              <a:t>Start early!</a:t>
            </a:r>
          </a:p>
          <a:p>
            <a:pPr lvl="1"/>
            <a:r>
              <a:rPr lang="en-US" dirty="0" smtClean="0"/>
              <a:t>Think before you code!</a:t>
            </a:r>
          </a:p>
          <a:p>
            <a:pPr lvl="1"/>
            <a:r>
              <a:rPr lang="en-US" dirty="0" smtClean="0"/>
              <a:t>Come to office hours!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50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“Misbehaving”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times when </a:t>
            </a:r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 smtClean="0"/>
              <a:t> function </a:t>
            </a:r>
            <a:r>
              <a:rPr lang="en-US" dirty="0"/>
              <a:t>doesn’t </a:t>
            </a:r>
            <a:r>
              <a:rPr lang="en-US" dirty="0" smtClean="0"/>
              <a:t>output </a:t>
            </a:r>
            <a:r>
              <a:rPr lang="en-US" dirty="0"/>
              <a:t>exactly what we </a:t>
            </a:r>
            <a:r>
              <a:rPr lang="en-US" dirty="0" smtClean="0"/>
              <a:t>want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print("I am 5 feet, 4 inches")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am 5 feet, 4 inches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print("I am 5'4"")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&gt;", line 1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print("I am 5'4"")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^</a:t>
            </a:r>
          </a:p>
          <a:p>
            <a:pPr marL="457200" lvl="1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EOL while scanning string literal</a:t>
            </a: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406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like Python has special keywords…</a:t>
            </a:r>
            <a:endParaRPr lang="en-US" dirty="0"/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True</a:t>
            </a:r>
            <a:r>
              <a:rPr lang="en-US" dirty="0" smtClean="0"/>
              <a:t>, etc.</a:t>
            </a:r>
          </a:p>
          <a:p>
            <a:endParaRPr lang="en-US" dirty="0" smtClean="0"/>
          </a:p>
          <a:p>
            <a:r>
              <a:rPr lang="en-US" dirty="0" smtClean="0"/>
              <a:t>It also has special characters</a:t>
            </a:r>
          </a:p>
          <a:p>
            <a:pPr lvl="1"/>
            <a:r>
              <a:rPr lang="en-US" dirty="0" smtClean="0"/>
              <a:t>Single quote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smtClean="0"/>
              <a:t>), double quote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smtClean="0"/>
              <a:t>),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62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Backslash: Escape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backslash character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smtClean="0"/>
              <a:t>is used to “</a:t>
            </a:r>
            <a:r>
              <a:rPr lang="en-US" b="1" i="1" dirty="0" smtClean="0"/>
              <a:t>escape</a:t>
            </a:r>
            <a:r>
              <a:rPr lang="en-US" dirty="0" smtClean="0"/>
              <a:t>” a special character in Python</a:t>
            </a:r>
          </a:p>
          <a:p>
            <a:pPr lvl="1"/>
            <a:r>
              <a:rPr lang="en-US" sz="3200" dirty="0" smtClean="0"/>
              <a:t>Tells Python not to treat it as special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The backslash character goes </a:t>
            </a:r>
            <a:r>
              <a:rPr lang="en-US" u="sng" dirty="0" smtClean="0"/>
              <a:t>in front</a:t>
            </a:r>
            <a:r>
              <a:rPr lang="en-US" dirty="0" smtClean="0"/>
              <a:t> of the character we want to “escape”</a:t>
            </a:r>
          </a:p>
          <a:p>
            <a:pPr marL="809625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print("I am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5'4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\"")</a:t>
            </a:r>
          </a:p>
          <a:p>
            <a:pPr marL="809625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am 5'4"</a:t>
            </a:r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38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Escape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ways to solve the problem of printing out our height using quotes</a:t>
            </a:r>
          </a:p>
          <a:p>
            <a:pPr marL="809625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print("I am 5'4\"")</a:t>
            </a:r>
          </a:p>
          <a:p>
            <a:pPr marL="809625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 am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5'4"</a:t>
            </a:r>
          </a:p>
          <a:p>
            <a:pPr marL="809625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print('I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5\'4"')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9625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 am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5'4"</a:t>
            </a:r>
          </a:p>
          <a:p>
            <a:pPr marL="809625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print("I am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5\'4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\"")</a:t>
            </a:r>
          </a:p>
          <a:p>
            <a:pPr marL="809625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 am 5'4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67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17232</TotalTime>
  <Words>2600</Words>
  <Application>Microsoft Office PowerPoint</Application>
  <PresentationFormat>On-screen Show (4:3)</PresentationFormat>
  <Paragraphs>617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ＭＳ Ｐゴシック</vt:lpstr>
      <vt:lpstr>Arial</vt:lpstr>
      <vt:lpstr>Calibri</vt:lpstr>
      <vt:lpstr>Courier New</vt:lpstr>
      <vt:lpstr>Wingdings</vt:lpstr>
      <vt:lpstr>Office Theme</vt:lpstr>
      <vt:lpstr>CMSC201  Computer Science I for Majors  Lecture 15 – File I/O</vt:lpstr>
      <vt:lpstr>Last Class We Covered</vt:lpstr>
      <vt:lpstr>Any Questions from Last Time?</vt:lpstr>
      <vt:lpstr>Today’s Objectives</vt:lpstr>
      <vt:lpstr>Escape Sequences</vt:lpstr>
      <vt:lpstr>“Misbehaving” print() Function</vt:lpstr>
      <vt:lpstr>Special Characters</vt:lpstr>
      <vt:lpstr>Backslash: Escape Sequences</vt:lpstr>
      <vt:lpstr>Using Escape Sequences</vt:lpstr>
      <vt:lpstr>Using Escape Sequences</vt:lpstr>
      <vt:lpstr>Common Escape Sequences</vt:lpstr>
      <vt:lpstr>Escape Sequences Example</vt:lpstr>
      <vt:lpstr>Escape Sequences Example</vt:lpstr>
      <vt:lpstr>Escape Sequences Example</vt:lpstr>
      <vt:lpstr>Escape Sequences Example</vt:lpstr>
      <vt:lpstr>How Python Handles Escape Sequences</vt:lpstr>
      <vt:lpstr>File Input and Output</vt:lpstr>
      <vt:lpstr>Why Use Files?</vt:lpstr>
      <vt:lpstr>What is File I/O?</vt:lpstr>
      <vt:lpstr>File I/O Example: Word Processor</vt:lpstr>
      <vt:lpstr>PowerPoint Presentation</vt:lpstr>
      <vt:lpstr>File I/O Example: Word Processor</vt:lpstr>
      <vt:lpstr>PowerPoint Presentation</vt:lpstr>
      <vt:lpstr>File Processing</vt:lpstr>
      <vt:lpstr>Opening a File</vt:lpstr>
      <vt:lpstr>Syntax for open() Function</vt:lpstr>
      <vt:lpstr>Syntax for open() Function</vt:lpstr>
      <vt:lpstr>Examples of Using open()</vt:lpstr>
      <vt:lpstr>Reading in a File</vt:lpstr>
      <vt:lpstr>Using File Objects to Read Files</vt:lpstr>
      <vt:lpstr>Three Ways to Read a File</vt:lpstr>
      <vt:lpstr>Entire Contents into One String</vt:lpstr>
      <vt:lpstr>Entire Contents into One String</vt:lpstr>
      <vt:lpstr>One Line at a Time</vt:lpstr>
      <vt:lpstr>As a List of Strings</vt:lpstr>
      <vt:lpstr>Using for Loops to Read in Files</vt:lpstr>
      <vt:lpstr>A Better Way to Read One Line at a Time</vt:lpstr>
      <vt:lpstr>A Better Way to Read One Line at a Time</vt:lpstr>
      <vt:lpstr>Whitespace</vt:lpstr>
      <vt:lpstr>Whitespace</vt:lpstr>
      <vt:lpstr>Removing the Newline from the End</vt:lpstr>
      <vt:lpstr>Removing the Newline from the End</vt:lpstr>
      <vt:lpstr>Removing Whitespace</vt:lpstr>
      <vt:lpstr>Removing Whitespace</vt:lpstr>
      <vt:lpstr>Removing Whitespace</vt:lpstr>
      <vt:lpstr>Miscellaneous (and Exercises!)</vt:lpstr>
      <vt:lpstr>Getting a Filename from a User</vt:lpstr>
      <vt:lpstr>Exercise: Jabberwocky</vt:lpstr>
      <vt:lpstr>Jabberwocky Solution Pseudocode</vt:lpstr>
      <vt:lpstr>Jabberwocky Solution Code</vt:lpstr>
      <vt:lpstr>Jabberwocky Solution Walkthrough</vt:lpstr>
      <vt:lpstr>Jabberwocky Solution Walkthrough</vt:lpstr>
      <vt:lpstr>Jabberwocky Solution Walkthrough</vt:lpstr>
      <vt:lpstr>Jabberwocky Solution Walkthrough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229</cp:revision>
  <dcterms:created xsi:type="dcterms:W3CDTF">2014-05-05T14:25:42Z</dcterms:created>
  <dcterms:modified xsi:type="dcterms:W3CDTF">2016-11-03T03:05:55Z</dcterms:modified>
</cp:coreProperties>
</file>